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194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0956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873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0454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076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002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27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456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679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948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398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3583-56E4-4BD8-82B9-771933A9CC2C}" type="datetimeFigureOut">
              <a:rPr lang="et-EE" smtClean="0"/>
              <a:t>27.09.2017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E35C-83AE-46B0-B736-540F5A7091D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44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ll.ee/pressinoukog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Meedia on kahe teraga mõõk. Kuidas ennast vajadusel kaitsta?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Ingrid Veidenberg</a:t>
            </a:r>
          </a:p>
          <a:p>
            <a:endParaRPr lang="et-EE" dirty="0"/>
          </a:p>
          <a:p>
            <a:r>
              <a:rPr lang="et-EE" dirty="0" smtClean="0"/>
              <a:t>Õppealajuhatajate koostööpäevad Saaremaal, 28.09.17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670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Nõuanne!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Kvaliteetmeedial ja „kollasel“ ajakirjandusel on sageli erinevad töövõtted. Kui kvaliteetleht soovib eelkõige lugejat informeerida, siis kollane meedia eelistab intrigeerida ja šokeerida. Ära anna selleks võimalust.</a:t>
            </a:r>
          </a:p>
          <a:p>
            <a:r>
              <a:rPr lang="et-EE" dirty="0" smtClean="0"/>
              <a:t>Oluline on teha selgeks, millisest väljaandest võeti ühendust ja millise eesmärgiga.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947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Meedia tunneb huvi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Appi! Helistas ajakirjanik!</a:t>
            </a:r>
          </a:p>
          <a:p>
            <a:r>
              <a:rPr lang="et-EE" dirty="0" smtClean="0"/>
              <a:t>Saa aimu plaanidest: kellega on tegemist, millisest väljaandest, kui palju infot on olemas</a:t>
            </a:r>
          </a:p>
          <a:p>
            <a:r>
              <a:rPr lang="et-EE" dirty="0" smtClean="0"/>
              <a:t>Mis ajakirjanikku täpselt huvitab</a:t>
            </a:r>
          </a:p>
          <a:p>
            <a:r>
              <a:rPr lang="et-EE" dirty="0" smtClean="0"/>
              <a:t>Kui kiire on vastamisega</a:t>
            </a:r>
          </a:p>
          <a:p>
            <a:r>
              <a:rPr lang="et-EE" dirty="0" smtClean="0"/>
              <a:t>Kas seda lugu on teile vaja?</a:t>
            </a:r>
          </a:p>
          <a:p>
            <a:r>
              <a:rPr lang="et-EE" dirty="0" smtClean="0"/>
              <a:t>Kas teil on üldse õigus vastata?</a:t>
            </a:r>
          </a:p>
          <a:p>
            <a:r>
              <a:rPr lang="et-EE" dirty="0" smtClean="0"/>
              <a:t>Räägi asjast ja pigem vähem, kui rohkem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31314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Nõuanne!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Võimalusel väldi esmase telefonikõne peale antud spontaanseid ja emotsionaalseid vastuseid</a:t>
            </a:r>
          </a:p>
          <a:p>
            <a:r>
              <a:rPr lang="et-EE" dirty="0" smtClean="0"/>
              <a:t>Võta aega infoga tutvumiseks</a:t>
            </a:r>
          </a:p>
          <a:p>
            <a:r>
              <a:rPr lang="et-EE" dirty="0" err="1" smtClean="0"/>
              <a:t>Sisekommunikatsioon</a:t>
            </a:r>
            <a:r>
              <a:rPr lang="et-EE" dirty="0" smtClean="0"/>
              <a:t>. Teavita kolleege ja meeskonda, kes on teemaga seotud</a:t>
            </a:r>
          </a:p>
          <a:p>
            <a:r>
              <a:rPr lang="et-EE" dirty="0" smtClean="0"/>
              <a:t>Kes on asutuses kõneisik? Kes võivad meedia küsimustele vastata?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9682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Ei kommenteeri!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Hirm. Võib-olla siis artiklit ei sünni?</a:t>
            </a:r>
          </a:p>
          <a:p>
            <a:r>
              <a:rPr lang="et-EE" dirty="0" smtClean="0"/>
              <a:t>Soovimatus anda mõtlematuid kommentaare</a:t>
            </a:r>
          </a:p>
          <a:p>
            <a:r>
              <a:rPr lang="et-EE" dirty="0" smtClean="0"/>
              <a:t>Soovimatus anda hinnanguid</a:t>
            </a:r>
          </a:p>
          <a:p>
            <a:r>
              <a:rPr lang="et-EE" dirty="0" smtClean="0"/>
              <a:t>Ilmub ühekülgne lugu</a:t>
            </a:r>
          </a:p>
          <a:p>
            <a:r>
              <a:rPr lang="et-EE" dirty="0" smtClean="0"/>
              <a:t>Ajakirjanikul käivitub jahi-instinkt: järelikult on midagi varjata</a:t>
            </a:r>
          </a:p>
          <a:p>
            <a:r>
              <a:rPr lang="et-EE" dirty="0" smtClean="0"/>
              <a:t>Meedia vihastub, sest ei võimaldata teha tööd</a:t>
            </a:r>
          </a:p>
          <a:p>
            <a:r>
              <a:rPr lang="et-EE" dirty="0" smtClean="0"/>
              <a:t>Kui on otsustatud ettevõttesiseselt vaikida, siis tuleb sellest kõigil kinni pidada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442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 puder kõrbeb ja meedia ründab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Meeskond kokku, ühised arusaamad ja kokku lepitud väljaütlemised, väldi infomüra</a:t>
            </a:r>
          </a:p>
          <a:p>
            <a:r>
              <a:rPr lang="et-EE" dirty="0" smtClean="0"/>
              <a:t>Ära väldi kommentaare, ole kättesaadav</a:t>
            </a:r>
          </a:p>
          <a:p>
            <a:r>
              <a:rPr lang="et-EE" dirty="0" smtClean="0"/>
              <a:t>„Esimese rääkija“ sündroom töötab</a:t>
            </a:r>
          </a:p>
          <a:p>
            <a:r>
              <a:rPr lang="et-EE" dirty="0" smtClean="0"/>
              <a:t>Selgita välja, mida ja kui palju meedia teab, tutvu faktidega</a:t>
            </a:r>
          </a:p>
          <a:p>
            <a:r>
              <a:rPr lang="et-EE" dirty="0" smtClean="0"/>
              <a:t>Vastused peavad olema valmis ka vastikutele küsimustele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694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Lepi kokku mängureeglites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Võimalus tutvuda enda tsitaatidega loos</a:t>
            </a:r>
          </a:p>
          <a:p>
            <a:r>
              <a:rPr lang="et-EE" dirty="0" smtClean="0"/>
              <a:t>Võimalus tutvuda kogu looga enne ilmumist</a:t>
            </a:r>
          </a:p>
          <a:p>
            <a:r>
              <a:rPr lang="et-EE" dirty="0" smtClean="0"/>
              <a:t>Võimalus parandada faktivigu ja täpsustada mõtet, kui tarvis</a:t>
            </a:r>
          </a:p>
          <a:p>
            <a:r>
              <a:rPr lang="et-EE" i="1" dirty="0" err="1" smtClean="0"/>
              <a:t>Off-the-record</a:t>
            </a:r>
            <a:r>
              <a:rPr lang="et-EE" dirty="0" smtClean="0"/>
              <a:t> infot loos ei kasutata</a:t>
            </a:r>
          </a:p>
          <a:p>
            <a:r>
              <a:rPr lang="et-EE" dirty="0" smtClean="0"/>
              <a:t>Ebasoovitavaid teemasid ei puudutata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412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Nõuanne!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Mängureeglites lepitakse kokku enne küsimustele vastamist või intervjuu andmist</a:t>
            </a:r>
          </a:p>
          <a:p>
            <a:r>
              <a:rPr lang="et-EE" dirty="0" smtClean="0"/>
              <a:t>Hilisemaid soove või pretensioone ei pruugi ajakirjanik arvestada, sest puudus kokkulepe</a:t>
            </a:r>
          </a:p>
          <a:p>
            <a:r>
              <a:rPr lang="et-EE" dirty="0" smtClean="0"/>
              <a:t>Meedias on alati kiire, ajakirjanikul on sageli korraga käsil mitu lugu, millega tegeleda, seepärast pidage lubadustest kinni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52595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konflikti lahendus=hea maine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Maine on nähtamatu väärtus, raske on seda üles ehitada, kaotada võib aga hetkega</a:t>
            </a:r>
          </a:p>
          <a:p>
            <a:r>
              <a:rPr lang="et-EE" dirty="0" smtClean="0"/>
              <a:t>Usaldus annab mainele suure väärtuse. Ole usaldusväärne</a:t>
            </a:r>
          </a:p>
          <a:p>
            <a:r>
              <a:rPr lang="et-EE" dirty="0" smtClean="0"/>
              <a:t>Mainet kujundab iga töötaja oma väljaütlemiste ja käitumisega</a:t>
            </a:r>
          </a:p>
          <a:p>
            <a:r>
              <a:rPr lang="et-EE" dirty="0" smtClean="0"/>
              <a:t>Juht on ettevõtte suurim mainekujundaja ja ka maineoht</a:t>
            </a:r>
          </a:p>
          <a:p>
            <a:r>
              <a:rPr lang="et-EE" dirty="0" smtClean="0"/>
              <a:t>Mainet saab kujundada ja ka sekundiga hävitada</a:t>
            </a:r>
          </a:p>
          <a:p>
            <a:pPr marL="0" indent="0">
              <a:buNone/>
            </a:pPr>
            <a:r>
              <a:rPr lang="et-EE" dirty="0" smtClean="0"/>
              <a:t>sotsiaalmeedias – kontrolli oma teksti ja fotosid!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325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Kriis paneb proovile maine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Tüüpiline käitumismuster: salgamine, eitamine, õigustamine – maine hukk</a:t>
            </a:r>
          </a:p>
          <a:p>
            <a:r>
              <a:rPr lang="et-EE" dirty="0" smtClean="0"/>
              <a:t>Reegel nr 1: aus ülestunnistus, kohe ja kiiresti, ilma „aga“-</a:t>
            </a:r>
            <a:r>
              <a:rPr lang="et-EE" dirty="0" err="1" smtClean="0"/>
              <a:t>deta</a:t>
            </a:r>
            <a:endParaRPr lang="et-EE" dirty="0" smtClean="0"/>
          </a:p>
          <a:p>
            <a:r>
              <a:rPr lang="et-EE" dirty="0" smtClean="0"/>
              <a:t>Valmisolek intriigi lahendamiseks ja kriisis käitumiseks: milline on tegevuskava, kes suhtlevad avalikkusega, kuidas infot meediale jagatakse, juht peab olema saadaval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12671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Intriig ja konflikt on inimlik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Vabanduse võlu. Kui oled käitunud valesti, võta omaks, vabanda ja antakse andeks. Eksimine on inimlik</a:t>
            </a:r>
          </a:p>
          <a:p>
            <a:r>
              <a:rPr lang="et-EE" dirty="0" smtClean="0"/>
              <a:t>Ära lange laimajaga samale tasemele. Kui oled sattunud pahatahtliku rünnaku ohvriks, jää rahulikuks ja väärikaks, pori jääb muidu külge</a:t>
            </a:r>
          </a:p>
          <a:p>
            <a:r>
              <a:rPr lang="et-EE" dirty="0" smtClean="0"/>
              <a:t>Kui kahtled ajakirjanikus, vasta küsimustele rahulikus toonis e-maili teel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2891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Saame tuttavaks!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1992 Tartu Ülikool</a:t>
            </a:r>
          </a:p>
          <a:p>
            <a:r>
              <a:rPr lang="et-EE" dirty="0" smtClean="0"/>
              <a:t>1992-1996 Edasi/Postimees, Liivimaa Kuller ja Liivimaa Kroonika, ajakirjanik</a:t>
            </a:r>
          </a:p>
          <a:p>
            <a:r>
              <a:rPr lang="et-EE" dirty="0" smtClean="0"/>
              <a:t>1997-2007 Kroonika peatoimetaja</a:t>
            </a:r>
          </a:p>
          <a:p>
            <a:r>
              <a:rPr lang="et-EE" dirty="0" smtClean="0"/>
              <a:t>2008 OÜ Meediakool, meediakoolitaja</a:t>
            </a:r>
          </a:p>
          <a:p>
            <a:r>
              <a:rPr lang="et-EE" dirty="0" smtClean="0"/>
              <a:t>2009-2012 Postimees, Arteri juhataja</a:t>
            </a:r>
          </a:p>
          <a:p>
            <a:r>
              <a:rPr lang="et-EE" dirty="0" smtClean="0"/>
              <a:t>2012-... Eesti Päevaleht, LP peatoimetaja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31900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Näe ajakirjanikku läbi!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Võta eos pinged maha, kui tahad kriisi puhkemist vältida või kulgu leevendada</a:t>
            </a:r>
          </a:p>
          <a:p>
            <a:r>
              <a:rPr lang="et-EE" dirty="0" smtClean="0"/>
              <a:t>Valmistu ka ebameeldivateks küsimusteks</a:t>
            </a:r>
          </a:p>
          <a:p>
            <a:r>
              <a:rPr lang="et-EE" i="1" dirty="0" err="1" smtClean="0"/>
              <a:t>Off-the-record</a:t>
            </a:r>
            <a:r>
              <a:rPr lang="et-EE" dirty="0" smtClean="0"/>
              <a:t> kokkulepe, kui on tarvis asju põhjalikumalt ja mitte oma nime all selgitada</a:t>
            </a:r>
          </a:p>
          <a:p>
            <a:r>
              <a:rPr lang="et-EE" dirty="0" smtClean="0"/>
              <a:t>Kaamera käib ka siis, kui on näiliselt ohutus kauguses</a:t>
            </a:r>
          </a:p>
          <a:p>
            <a:r>
              <a:rPr lang="et-EE" dirty="0" smtClean="0"/>
              <a:t>Pehme intervjuu soov võib olla ettekääne teravateks küsimusteks</a:t>
            </a:r>
          </a:p>
          <a:p>
            <a:r>
              <a:rPr lang="et-EE" dirty="0" smtClean="0"/>
              <a:t>Kokkulepped ENNE intervjuud!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4196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Kommentaar meediale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</a:t>
            </a:r>
            <a:r>
              <a:rPr lang="et-EE" dirty="0" smtClean="0"/>
              <a:t>ontrolli oma sõnu ja mõtteid</a:t>
            </a:r>
          </a:p>
          <a:p>
            <a:r>
              <a:rPr lang="et-EE" dirty="0" smtClean="0"/>
              <a:t>Mis on sinu sõnum? Alusta alati olulisest</a:t>
            </a:r>
          </a:p>
          <a:p>
            <a:r>
              <a:rPr lang="et-EE" dirty="0" smtClean="0"/>
              <a:t>Mõtle eelnevalt läbi võimalikud küsimused ja vastused, ära välju vastutuse piiridest</a:t>
            </a:r>
          </a:p>
          <a:p>
            <a:r>
              <a:rPr lang="et-EE" dirty="0" smtClean="0"/>
              <a:t>Mis teemasid sa kindlasti ei puuduta</a:t>
            </a:r>
          </a:p>
          <a:p>
            <a:r>
              <a:rPr lang="et-EE" dirty="0" smtClean="0"/>
              <a:t>Ära kasuta keerukat erialakeelt, sõnum peab jõudma kõigini arusaadavas keeles</a:t>
            </a:r>
          </a:p>
          <a:p>
            <a:r>
              <a:rPr lang="et-EE" dirty="0" smtClean="0"/>
              <a:t>Räägi huvitavalt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99795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Nõuanne!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Räägi ajakirjanikuga oma nime all ausalt ja oma vastutuse piires</a:t>
            </a:r>
          </a:p>
          <a:p>
            <a:r>
              <a:rPr lang="et-EE" dirty="0" smtClean="0"/>
              <a:t>Teavita kolleege, et suhtled meediaga</a:t>
            </a:r>
          </a:p>
          <a:p>
            <a:r>
              <a:rPr lang="et-EE" dirty="0" smtClean="0"/>
              <a:t>Valmista ette infomaterjalid, kontrolli fakte</a:t>
            </a:r>
          </a:p>
          <a:p>
            <a:r>
              <a:rPr lang="et-EE" dirty="0" smtClean="0"/>
              <a:t>Ära ärritu ega mõnita ajakirjanikku</a:t>
            </a:r>
          </a:p>
          <a:p>
            <a:r>
              <a:rPr lang="et-EE" dirty="0" smtClean="0"/>
              <a:t>Kõige tähtsam on sõnum – alusta alati olulisest, mida tahaksid, et loost kõlama jääks</a:t>
            </a:r>
          </a:p>
          <a:p>
            <a:r>
              <a:rPr lang="et-EE" dirty="0" smtClean="0"/>
              <a:t>Jäta ajakirjanikuga sõbralik kontakt, sest sul võib teda veel vaja minna!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62691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Saada ise meediale infot!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Hea pressiteade on koostatud stiilis, mida kasutavad ajakirjanikud</a:t>
            </a:r>
          </a:p>
          <a:p>
            <a:r>
              <a:rPr lang="et-EE" dirty="0" smtClean="0"/>
              <a:t>Alguslõik sisaldab kokkuvõtet tähtsamast</a:t>
            </a:r>
          </a:p>
          <a:p>
            <a:r>
              <a:rPr lang="et-EE" dirty="0" smtClean="0"/>
              <a:t>Kes, kus, mida, millal, miks</a:t>
            </a:r>
          </a:p>
          <a:p>
            <a:r>
              <a:rPr lang="et-EE" dirty="0" smtClean="0"/>
              <a:t>Asjasse puutuvate isikute tsitaadid</a:t>
            </a:r>
          </a:p>
          <a:p>
            <a:r>
              <a:rPr lang="et-EE" dirty="0" smtClean="0"/>
              <a:t>Faktitäpsus olulisim!</a:t>
            </a:r>
          </a:p>
          <a:p>
            <a:r>
              <a:rPr lang="et-EE" dirty="0" smtClean="0"/>
              <a:t>Korrektne, asjalik vormistus, pealkiri ja üks A4</a:t>
            </a:r>
          </a:p>
          <a:p>
            <a:r>
              <a:rPr lang="et-EE" dirty="0" smtClean="0"/>
              <a:t>Kontaktid, kellelt saada lisainfot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90454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Ajakirjanduseetika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Eesti ajakirjanikud lähtuvad oma töös ajakirjanduseetika koodeksist: www.eall.ee/eetikakoodeks</a:t>
            </a:r>
          </a:p>
          <a:p>
            <a:r>
              <a:rPr lang="et-EE" dirty="0" smtClean="0"/>
              <a:t>Kui teid on meedias ebaõiglaselt koheldud, saab pöörduda Pressinõukogu poole </a:t>
            </a:r>
            <a:r>
              <a:rPr lang="et-EE" dirty="0" smtClean="0">
                <a:hlinkClick r:id="rId2"/>
              </a:rPr>
              <a:t>www.eall.ee/pressinoukogu</a:t>
            </a:r>
            <a:endParaRPr lang="et-EE" dirty="0" smtClean="0"/>
          </a:p>
          <a:p>
            <a:r>
              <a:rPr lang="et-EE" dirty="0" smtClean="0"/>
              <a:t>Kohus – õigluse </a:t>
            </a:r>
            <a:r>
              <a:rPr lang="et-EE" dirty="0" err="1" smtClean="0"/>
              <a:t>jaluleseadmine</a:t>
            </a:r>
            <a:r>
              <a:rPr lang="et-EE" dirty="0" smtClean="0"/>
              <a:t> kohtusüsteemi kaudu, moraalse kompensatsiooni nõue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5125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Nõuanne!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Pressinõukogusse on mõtet pöörduda, kui ajakirjandus on esitanud valefakte, kahjustades oma teguviisiga teie mainet</a:t>
            </a:r>
          </a:p>
          <a:p>
            <a:r>
              <a:rPr lang="et-EE" dirty="0" smtClean="0"/>
              <a:t>Kui teid on valesti mõistetud, pole õigesti tsiteeritud või pole antud võimalust kommentaariks</a:t>
            </a:r>
          </a:p>
          <a:p>
            <a:r>
              <a:rPr lang="et-EE" dirty="0" smtClean="0"/>
              <a:t>Kui lähenetud on pahatahtliku hoiakuga ja jäetud teie argumendid tähelepanuta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19362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Meedia on alati võimalus, mitte õnnetus!</a:t>
            </a:r>
            <a:br>
              <a:rPr lang="et-EE" dirty="0" smtClean="0"/>
            </a:br>
            <a:r>
              <a:rPr lang="et-EE" dirty="0" smtClean="0"/>
              <a:t>Edukat suhtlemist!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Tänan tähelepanu eest!</a:t>
            </a:r>
          </a:p>
          <a:p>
            <a:endParaRPr lang="et-EE" dirty="0"/>
          </a:p>
          <a:p>
            <a:endParaRPr lang="et-EE" dirty="0" smtClean="0"/>
          </a:p>
          <a:p>
            <a:r>
              <a:rPr lang="et-EE" dirty="0" smtClean="0"/>
              <a:t>Ingrid Veidenberg</a:t>
            </a:r>
          </a:p>
          <a:p>
            <a:r>
              <a:rPr lang="et-EE" dirty="0" smtClean="0"/>
              <a:t>OÜ Meediakool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1058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meedias oluline?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Mõjukus – lugu mõjutab lugeja käitumist</a:t>
            </a:r>
          </a:p>
          <a:p>
            <a:r>
              <a:rPr lang="et-EE" dirty="0" smtClean="0"/>
              <a:t>Päevakajalisus – sel teemal praegu räägitakse</a:t>
            </a:r>
          </a:p>
          <a:p>
            <a:r>
              <a:rPr lang="et-EE" dirty="0" smtClean="0"/>
              <a:t>Lähedus – sündmus toimus Eestis või on seotud Eestiga</a:t>
            </a:r>
          </a:p>
          <a:p>
            <a:r>
              <a:rPr lang="et-EE" dirty="0" smtClean="0"/>
              <a:t>Konfliktsus – kaks osapoolt</a:t>
            </a:r>
          </a:p>
          <a:p>
            <a:r>
              <a:rPr lang="et-EE" dirty="0" smtClean="0"/>
              <a:t>Ebatavalisus – erakordne ja ootamatu sündmus</a:t>
            </a:r>
          </a:p>
          <a:p>
            <a:r>
              <a:rPr lang="et-EE" dirty="0" smtClean="0"/>
              <a:t>Prominentsus – osalejad on tuntud inimesed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9628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Kes on ajakirjanik?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Ei sõber ega vaenlane, pigem partner</a:t>
            </a:r>
          </a:p>
          <a:p>
            <a:r>
              <a:rPr lang="et-EE" dirty="0" smtClean="0"/>
              <a:t>Eesmärk teha hea ja huvitav lugu</a:t>
            </a:r>
          </a:p>
          <a:p>
            <a:r>
              <a:rPr lang="et-EE" dirty="0" smtClean="0"/>
              <a:t>Sõltumatu vahendaja</a:t>
            </a:r>
          </a:p>
          <a:p>
            <a:r>
              <a:rPr lang="et-EE" dirty="0" smtClean="0"/>
              <a:t>Koostööpartner sõnumi edastamisel üldsusele</a:t>
            </a:r>
          </a:p>
          <a:p>
            <a:r>
              <a:rPr lang="et-EE" dirty="0" smtClean="0"/>
              <a:t>Kui ei saa uksest, tuleb aknast. Kui aknast välja visatakse, tuleb korstnast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7085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suhe meediaga on võimalik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Ajakirjanik on inimene. Suhtu temasse nii, nagu tahaksid, et tema Sinusse suhtuks</a:t>
            </a:r>
          </a:p>
          <a:p>
            <a:r>
              <a:rPr lang="et-EE" dirty="0" smtClean="0"/>
              <a:t>Ajakirjanik ei ole sõbranna. Talle ei puistata südant, ei esitata infot, mida ei taheta hiljem ajakirjandusest lugeda</a:t>
            </a:r>
          </a:p>
          <a:p>
            <a:r>
              <a:rPr lang="et-EE" dirty="0" smtClean="0"/>
              <a:t>Ole sõbralik ja avatud, aga ära unusta loomupärast ettevaatlikkust</a:t>
            </a:r>
          </a:p>
          <a:p>
            <a:r>
              <a:rPr lang="et-EE" dirty="0" smtClean="0"/>
              <a:t>Iga sõna, mille ütled, kuulub ajakirjanikule, kui ei ole kokku lepitud teisiti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293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Kvaliteetajakirjandus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Vastand kollasele ehk tabloidajakirjandusele</a:t>
            </a:r>
          </a:p>
          <a:p>
            <a:r>
              <a:rPr lang="et-EE" dirty="0" smtClean="0"/>
              <a:t>Konservatiivne teemakäsitlus</a:t>
            </a:r>
          </a:p>
          <a:p>
            <a:r>
              <a:rPr lang="et-EE" dirty="0" smtClean="0"/>
              <a:t>Fakt on püha, kommentaar vaba</a:t>
            </a:r>
          </a:p>
          <a:p>
            <a:r>
              <a:rPr lang="et-EE" dirty="0" smtClean="0"/>
              <a:t>Uudised ja arvamuslood selgelt eristatavad</a:t>
            </a:r>
          </a:p>
          <a:p>
            <a:r>
              <a:rPr lang="et-EE" dirty="0" smtClean="0"/>
              <a:t>Väiksem šrift, tagasihoidlikumad pealkirjad</a:t>
            </a:r>
          </a:p>
          <a:p>
            <a:r>
              <a:rPr lang="et-EE" dirty="0" smtClean="0"/>
              <a:t>Usaldusväärsus, faktitäpsus – kõik, mis lehes, vastab reeglina tõele</a:t>
            </a:r>
          </a:p>
          <a:p>
            <a:r>
              <a:rPr lang="et-EE" dirty="0" smtClean="0"/>
              <a:t>Arvamusliidrite platvorm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706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Tabloid- ja kollane ajakirjandus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Suured, intrigeerivad, ärritavad pealkirjad</a:t>
            </a:r>
          </a:p>
          <a:p>
            <a:r>
              <a:rPr lang="et-EE" dirty="0" smtClean="0"/>
              <a:t>Suured, jõulised fotod</a:t>
            </a:r>
          </a:p>
          <a:p>
            <a:r>
              <a:rPr lang="et-EE" dirty="0" smtClean="0"/>
              <a:t>Esikaanel intriig, skandaal – rõhumine madalatele instinktidele</a:t>
            </a:r>
          </a:p>
          <a:p>
            <a:r>
              <a:rPr lang="et-EE" dirty="0" smtClean="0"/>
              <a:t>Lugejalähedane teemakäsitlus – tädi Maalile</a:t>
            </a:r>
          </a:p>
          <a:p>
            <a:r>
              <a:rPr lang="et-EE" dirty="0" smtClean="0"/>
              <a:t>Kallutatus – kes rohkem karjub, saab rohkem lehepinda</a:t>
            </a:r>
          </a:p>
          <a:p>
            <a:r>
              <a:rPr lang="et-EE" dirty="0" smtClean="0"/>
              <a:t>Oma väljakujunenud staarid ja arvamusliidrid</a:t>
            </a:r>
          </a:p>
          <a:p>
            <a:r>
              <a:rPr lang="et-EE" dirty="0" smtClean="0"/>
              <a:t>Meelelahutuslikkus, show</a:t>
            </a:r>
          </a:p>
          <a:p>
            <a:r>
              <a:rPr lang="et-EE" dirty="0" smtClean="0"/>
              <a:t>Kuulsusel ei ole on-</a:t>
            </a:r>
            <a:r>
              <a:rPr lang="et-EE" dirty="0" err="1" smtClean="0"/>
              <a:t>off</a:t>
            </a:r>
            <a:r>
              <a:rPr lang="et-EE" dirty="0" smtClean="0"/>
              <a:t> nuppu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5090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Online</a:t>
            </a:r>
            <a:r>
              <a:rPr lang="et-EE" dirty="0" smtClean="0"/>
              <a:t>-meedia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Kiirus! Võitja on see, kes on esimene</a:t>
            </a:r>
          </a:p>
          <a:p>
            <a:r>
              <a:rPr lang="et-EE" dirty="0" smtClean="0"/>
              <a:t>Uudist täiendatakse</a:t>
            </a:r>
          </a:p>
          <a:p>
            <a:r>
              <a:rPr lang="et-EE" dirty="0" smtClean="0"/>
              <a:t>Sisse lipsavad faktivead, kuna on kiire</a:t>
            </a:r>
          </a:p>
          <a:p>
            <a:r>
              <a:rPr lang="et-EE" dirty="0" smtClean="0"/>
              <a:t>Multimeedia – videod, fotoreportaažid sündmuskohalt</a:t>
            </a:r>
          </a:p>
          <a:p>
            <a:r>
              <a:rPr lang="et-EE" dirty="0" smtClean="0"/>
              <a:t>Kiire uudiste vahelduvus</a:t>
            </a:r>
          </a:p>
          <a:p>
            <a:r>
              <a:rPr lang="et-EE" dirty="0" smtClean="0"/>
              <a:t>Internet ei saa kunagi täis, kõik uudisväärtuslik mahub sisse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706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Sotsiaalmeedia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Facebook, Twitter, </a:t>
            </a:r>
            <a:r>
              <a:rPr lang="et-EE" dirty="0" err="1" smtClean="0"/>
              <a:t>Instagram</a:t>
            </a:r>
            <a:endParaRPr lang="et-EE" dirty="0" smtClean="0"/>
          </a:p>
          <a:p>
            <a:r>
              <a:rPr lang="et-EE" dirty="0" smtClean="0"/>
              <a:t>Arvesta: iga postitus või säuts on avalik</a:t>
            </a:r>
          </a:p>
          <a:p>
            <a:r>
              <a:rPr lang="et-EE" dirty="0" smtClean="0"/>
              <a:t>Mõtle, enne kui postitad</a:t>
            </a:r>
          </a:p>
          <a:p>
            <a:r>
              <a:rPr lang="et-EE" dirty="0" smtClean="0"/>
              <a:t>Võimalus jagada positiivset infot</a:t>
            </a:r>
          </a:p>
          <a:p>
            <a:r>
              <a:rPr lang="et-EE" dirty="0" smtClean="0"/>
              <a:t>Võimalus kujundada head mainet</a:t>
            </a:r>
          </a:p>
          <a:p>
            <a:r>
              <a:rPr lang="et-EE" dirty="0" smtClean="0"/>
              <a:t>Võimalus esitada omapoolne kommentaar</a:t>
            </a:r>
          </a:p>
          <a:p>
            <a:r>
              <a:rPr lang="et-EE" dirty="0" smtClean="0"/>
              <a:t>Vastutustundlik enesepromotsioon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7498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1135</Words>
  <Application>Microsoft Office PowerPoint</Application>
  <PresentationFormat>Widescreen</PresentationFormat>
  <Paragraphs>159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Meedia on kahe teraga mõõk. Kuidas ennast vajadusel kaitsta?</vt:lpstr>
      <vt:lpstr>Saame tuttavaks!</vt:lpstr>
      <vt:lpstr>Mis on meedias oluline?</vt:lpstr>
      <vt:lpstr>Kes on ajakirjanik?</vt:lpstr>
      <vt:lpstr>Hea suhe meediaga on võimalik</vt:lpstr>
      <vt:lpstr>Kvaliteetajakirjandus</vt:lpstr>
      <vt:lpstr>Tabloid- ja kollane ajakirjandus</vt:lpstr>
      <vt:lpstr>Online-meedia</vt:lpstr>
      <vt:lpstr>Sotsiaalmeedia</vt:lpstr>
      <vt:lpstr>Nõuanne!</vt:lpstr>
      <vt:lpstr>Meedia tunneb huvi</vt:lpstr>
      <vt:lpstr>Nõuanne!</vt:lpstr>
      <vt:lpstr>Ei kommenteeri!</vt:lpstr>
      <vt:lpstr>Kui puder kõrbeb ja meedia ründab</vt:lpstr>
      <vt:lpstr>Lepi kokku mängureeglites</vt:lpstr>
      <vt:lpstr>Nõuanne!</vt:lpstr>
      <vt:lpstr>Hea konflikti lahendus=hea maine</vt:lpstr>
      <vt:lpstr>Kriis paneb proovile maine</vt:lpstr>
      <vt:lpstr>Intriig ja konflikt on inimlik</vt:lpstr>
      <vt:lpstr>Näe ajakirjanikku läbi!</vt:lpstr>
      <vt:lpstr>Kommentaar meediale</vt:lpstr>
      <vt:lpstr>Nõuanne!</vt:lpstr>
      <vt:lpstr>Saada ise meediale infot!</vt:lpstr>
      <vt:lpstr>Ajakirjanduseetika</vt:lpstr>
      <vt:lpstr>Nõuanne!</vt:lpstr>
      <vt:lpstr>Meedia on alati võimalus, mitte õnnetus! Edukat suhtlemist!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Meedia on kahe teraga mõõk. Kuidas ennast vajadusel kaitsta?</dc:title>
  <dc:creator>Ingrid Veidenberg</dc:creator>
  <cp:lastModifiedBy>Ingrid Veidenberg</cp:lastModifiedBy>
  <cp:revision>5</cp:revision>
  <dcterms:created xsi:type="dcterms:W3CDTF">2017-09-27T08:49:03Z</dcterms:created>
  <dcterms:modified xsi:type="dcterms:W3CDTF">2017-09-27T09:13:56Z</dcterms:modified>
</cp:coreProperties>
</file>