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76" r:id="rId3"/>
    <p:sldId id="380" r:id="rId4"/>
    <p:sldId id="374" r:id="rId5"/>
    <p:sldId id="373" r:id="rId6"/>
    <p:sldId id="394" r:id="rId7"/>
    <p:sldId id="378" r:id="rId8"/>
    <p:sldId id="379" r:id="rId9"/>
    <p:sldId id="375" r:id="rId10"/>
    <p:sldId id="273" r:id="rId11"/>
    <p:sldId id="376" r:id="rId12"/>
    <p:sldId id="274" r:id="rId13"/>
    <p:sldId id="275" r:id="rId14"/>
    <p:sldId id="395" r:id="rId15"/>
    <p:sldId id="377" r:id="rId16"/>
    <p:sldId id="381" r:id="rId17"/>
    <p:sldId id="387" r:id="rId18"/>
    <p:sldId id="388" r:id="rId19"/>
    <p:sldId id="389" r:id="rId20"/>
    <p:sldId id="390" r:id="rId21"/>
    <p:sldId id="382" r:id="rId22"/>
    <p:sldId id="383" r:id="rId23"/>
    <p:sldId id="391" r:id="rId24"/>
    <p:sldId id="392" r:id="rId25"/>
    <p:sldId id="384" r:id="rId26"/>
    <p:sldId id="393" r:id="rId27"/>
    <p:sldId id="396" r:id="rId28"/>
    <p:sldId id="385" r:id="rId29"/>
    <p:sldId id="397" r:id="rId30"/>
    <p:sldId id="386" r:id="rId31"/>
  </p:sldIdLst>
  <p:sldSz cx="9144000" cy="6858000" type="screen4x3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7" autoAdjust="0"/>
    <p:restoredTop sz="90741" autoAdjust="0"/>
  </p:normalViewPr>
  <p:slideViewPr>
    <p:cSldViewPr snapToGrid="0">
      <p:cViewPr varScale="1">
        <p:scale>
          <a:sx n="101" d="100"/>
          <a:sy n="101" d="100"/>
        </p:scale>
        <p:origin x="9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F2A91E-C8D8-4ED1-8178-7DEF207A9F0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E159A492-C536-4F21-9C92-58E814F078CA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et-EE" sz="1800" noProof="0" dirty="0" smtClean="0"/>
            <a:t>Muutuv haridus-nõudlus</a:t>
          </a:r>
          <a:endParaRPr lang="et-EE" sz="1800" noProof="0" dirty="0"/>
        </a:p>
      </dgm:t>
    </dgm:pt>
    <dgm:pt modelId="{59DEF9DF-7C98-4B20-9FE1-3359900EE86C}" type="parTrans" cxnId="{4A777F39-A1EC-46A3-9B6E-1999B8BD09C9}">
      <dgm:prSet/>
      <dgm:spPr/>
      <dgm:t>
        <a:bodyPr/>
        <a:lstStyle/>
        <a:p>
          <a:endParaRPr lang="et-EE"/>
        </a:p>
      </dgm:t>
    </dgm:pt>
    <dgm:pt modelId="{7371D466-8C0F-45B9-B2CF-100DF5FF0E1E}" type="sibTrans" cxnId="{4A777F39-A1EC-46A3-9B6E-1999B8BD09C9}">
      <dgm:prSet/>
      <dgm:spPr/>
      <dgm:t>
        <a:bodyPr/>
        <a:lstStyle/>
        <a:p>
          <a:endParaRPr lang="et-EE"/>
        </a:p>
      </dgm:t>
    </dgm:pt>
    <dgm:pt modelId="{65349980-2742-477B-BCDF-3AFD8E669057}" type="pres">
      <dgm:prSet presAssocID="{62F2A91E-C8D8-4ED1-8178-7DEF207A9F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t-EE"/>
        </a:p>
      </dgm:t>
    </dgm:pt>
    <dgm:pt modelId="{FF110F0E-291B-4360-817D-F93B59F84DA0}" type="pres">
      <dgm:prSet presAssocID="{E159A492-C536-4F21-9C92-58E814F078C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t-EE"/>
        </a:p>
      </dgm:t>
    </dgm:pt>
  </dgm:ptLst>
  <dgm:cxnLst>
    <dgm:cxn modelId="{8BEB4B78-7918-A54E-B74A-49F82618D1DF}" type="presOf" srcId="{62F2A91E-C8D8-4ED1-8178-7DEF207A9F07}" destId="{65349980-2742-477B-BCDF-3AFD8E669057}" srcOrd="0" destOrd="0" presId="urn:microsoft.com/office/officeart/2005/8/layout/vList2"/>
    <dgm:cxn modelId="{4A777F39-A1EC-46A3-9B6E-1999B8BD09C9}" srcId="{62F2A91E-C8D8-4ED1-8178-7DEF207A9F07}" destId="{E159A492-C536-4F21-9C92-58E814F078CA}" srcOrd="0" destOrd="0" parTransId="{59DEF9DF-7C98-4B20-9FE1-3359900EE86C}" sibTransId="{7371D466-8C0F-45B9-B2CF-100DF5FF0E1E}"/>
    <dgm:cxn modelId="{693278A1-A1CB-474A-AC87-497B249D0DFB}" type="presOf" srcId="{E159A492-C536-4F21-9C92-58E814F078CA}" destId="{FF110F0E-291B-4360-817D-F93B59F84DA0}" srcOrd="0" destOrd="0" presId="urn:microsoft.com/office/officeart/2005/8/layout/vList2"/>
    <dgm:cxn modelId="{85F8C6A7-D36D-944B-B5DB-4BE026715565}" type="presParOf" srcId="{65349980-2742-477B-BCDF-3AFD8E669057}" destId="{FF110F0E-291B-4360-817D-F93B59F84DA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A9B036-B25D-4B1D-820F-FF6AB8CEBDA7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7561170B-B432-4755-887A-22955318FED8}">
      <dgm:prSet phldrT="[Tekst]" custT="1"/>
      <dgm:spPr/>
      <dgm:t>
        <a:bodyPr lIns="0" rIns="0"/>
        <a:lstStyle/>
        <a:p>
          <a:r>
            <a:rPr lang="et-EE" sz="1400" noProof="0" dirty="0" smtClean="0"/>
            <a:t>Eestvedamine ja koolielu korraldus</a:t>
          </a:r>
          <a:endParaRPr lang="et-EE" sz="1400" noProof="0" dirty="0"/>
        </a:p>
      </dgm:t>
    </dgm:pt>
    <dgm:pt modelId="{02BA883F-8440-4CEE-99FA-8642D99D705C}" type="parTrans" cxnId="{10CB38AF-5CFC-40AE-88D8-99E5CCE12870}">
      <dgm:prSet/>
      <dgm:spPr/>
      <dgm:t>
        <a:bodyPr/>
        <a:lstStyle/>
        <a:p>
          <a:endParaRPr lang="et-EE" sz="2400"/>
        </a:p>
      </dgm:t>
    </dgm:pt>
    <dgm:pt modelId="{B32B6498-6F90-4C34-9AD8-58AA1F404993}" type="sibTrans" cxnId="{10CB38AF-5CFC-40AE-88D8-99E5CCE12870}">
      <dgm:prSet/>
      <dgm:spPr>
        <a:ln w="88900">
          <a:solidFill>
            <a:schemeClr val="bg2"/>
          </a:solidFill>
        </a:ln>
      </dgm:spPr>
      <dgm:t>
        <a:bodyPr/>
        <a:lstStyle/>
        <a:p>
          <a:endParaRPr lang="et-EE" sz="2400"/>
        </a:p>
      </dgm:t>
    </dgm:pt>
    <dgm:pt modelId="{19B2865A-5C88-4BEC-A9F1-C4BBA6575C41}">
      <dgm:prSet phldrT="[Tekst]" custT="1"/>
      <dgm:spPr/>
      <dgm:t>
        <a:bodyPr lIns="0" rIns="0"/>
        <a:lstStyle/>
        <a:p>
          <a:r>
            <a:rPr lang="et-EE" sz="1400" noProof="0" dirty="0" smtClean="0"/>
            <a:t>Õppesisu</a:t>
          </a:r>
          <a:r>
            <a:rPr lang="et-EE" sz="1400" baseline="0" noProof="0" dirty="0" smtClean="0"/>
            <a:t> ja </a:t>
          </a:r>
          <a:r>
            <a:rPr lang="et-EE" sz="1400" b="1" baseline="0" noProof="0" dirty="0" smtClean="0"/>
            <a:t>ÕPIKÄSITUS</a:t>
          </a:r>
          <a:endParaRPr lang="et-EE" sz="1400" b="1" noProof="0" dirty="0"/>
        </a:p>
      </dgm:t>
    </dgm:pt>
    <dgm:pt modelId="{BBC71099-DD18-4C13-BC95-F70277B65B22}" type="parTrans" cxnId="{714DECDE-BF6E-4426-B368-57A3FC8FEF17}">
      <dgm:prSet/>
      <dgm:spPr/>
      <dgm:t>
        <a:bodyPr/>
        <a:lstStyle/>
        <a:p>
          <a:endParaRPr lang="et-EE" sz="2400"/>
        </a:p>
      </dgm:t>
    </dgm:pt>
    <dgm:pt modelId="{AE163817-B911-4F5A-B938-0A5050F2C7A3}" type="sibTrans" cxnId="{714DECDE-BF6E-4426-B368-57A3FC8FEF17}">
      <dgm:prSet/>
      <dgm:spPr>
        <a:ln w="88900">
          <a:solidFill>
            <a:schemeClr val="bg2"/>
          </a:solidFill>
        </a:ln>
      </dgm:spPr>
      <dgm:t>
        <a:bodyPr/>
        <a:lstStyle/>
        <a:p>
          <a:endParaRPr lang="et-EE" sz="2400"/>
        </a:p>
      </dgm:t>
    </dgm:pt>
    <dgm:pt modelId="{E0E21EEB-578C-4DED-842F-35E0F3D44833}">
      <dgm:prSet phldrT="[Tekst]" custT="1"/>
      <dgm:spPr/>
      <dgm:t>
        <a:bodyPr lIns="0" rIns="0"/>
        <a:lstStyle/>
        <a:p>
          <a:r>
            <a:rPr lang="et-EE" sz="1400" noProof="0" dirty="0" smtClean="0"/>
            <a:t>Õpetajate</a:t>
          </a:r>
          <a:r>
            <a:rPr lang="et-EE" sz="1400" baseline="0" noProof="0" dirty="0" smtClean="0"/>
            <a:t> ettevalmistus ja täiendus-koolitus</a:t>
          </a:r>
          <a:endParaRPr lang="et-EE" sz="1400" noProof="0" dirty="0"/>
        </a:p>
      </dgm:t>
    </dgm:pt>
    <dgm:pt modelId="{570EAF08-841C-4D59-BE7D-2BDE541A7CBF}" type="parTrans" cxnId="{E6209772-1D5A-4092-BA7E-1CEC583ED59A}">
      <dgm:prSet/>
      <dgm:spPr/>
      <dgm:t>
        <a:bodyPr/>
        <a:lstStyle/>
        <a:p>
          <a:endParaRPr lang="et-EE" sz="2400"/>
        </a:p>
      </dgm:t>
    </dgm:pt>
    <dgm:pt modelId="{EC17307D-135C-489C-857C-9513EE5F8320}" type="sibTrans" cxnId="{E6209772-1D5A-4092-BA7E-1CEC583ED59A}">
      <dgm:prSet/>
      <dgm:spPr>
        <a:ln w="88900">
          <a:solidFill>
            <a:schemeClr val="bg2"/>
          </a:solidFill>
        </a:ln>
      </dgm:spPr>
      <dgm:t>
        <a:bodyPr/>
        <a:lstStyle/>
        <a:p>
          <a:endParaRPr lang="et-EE" sz="2400"/>
        </a:p>
      </dgm:t>
    </dgm:pt>
    <dgm:pt modelId="{8254502D-3AAA-4FF2-AF19-CA92EA17B30C}">
      <dgm:prSet phldrT="[Tekst]" custT="1"/>
      <dgm:spPr/>
      <dgm:t>
        <a:bodyPr lIns="0" rIns="0"/>
        <a:lstStyle/>
        <a:p>
          <a:r>
            <a:rPr lang="et-EE" sz="1400" noProof="0" dirty="0" smtClean="0"/>
            <a:t>Füüsiline, vaimne ja sotsiaalne</a:t>
          </a:r>
          <a:r>
            <a:rPr lang="et-EE" sz="1400" baseline="0" noProof="0" dirty="0" smtClean="0"/>
            <a:t> õpikeskkond</a:t>
          </a:r>
          <a:endParaRPr lang="et-EE" sz="1400" noProof="0" dirty="0"/>
        </a:p>
      </dgm:t>
    </dgm:pt>
    <dgm:pt modelId="{B0A21EE0-50DC-45C4-83F9-A1067BE09500}" type="parTrans" cxnId="{8B86B0AC-88B9-4F8D-896F-460AF875F354}">
      <dgm:prSet/>
      <dgm:spPr/>
      <dgm:t>
        <a:bodyPr/>
        <a:lstStyle/>
        <a:p>
          <a:endParaRPr lang="et-EE" sz="2400"/>
        </a:p>
      </dgm:t>
    </dgm:pt>
    <dgm:pt modelId="{FF63EC16-6FEF-4D6F-9C72-400A06F6B02D}" type="sibTrans" cxnId="{8B86B0AC-88B9-4F8D-896F-460AF875F354}">
      <dgm:prSet/>
      <dgm:spPr>
        <a:ln w="88900">
          <a:solidFill>
            <a:schemeClr val="bg2"/>
          </a:solidFill>
        </a:ln>
      </dgm:spPr>
      <dgm:t>
        <a:bodyPr/>
        <a:lstStyle/>
        <a:p>
          <a:endParaRPr lang="et-EE" sz="2400"/>
        </a:p>
      </dgm:t>
    </dgm:pt>
    <dgm:pt modelId="{F23CA7F0-28E6-45E1-AFCE-E6553317293E}" type="pres">
      <dgm:prSet presAssocID="{B0A9B036-B25D-4B1D-820F-FF6AB8CEBDA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t-EE"/>
        </a:p>
      </dgm:t>
    </dgm:pt>
    <dgm:pt modelId="{0162BD39-D7C4-495F-9D75-FC9E1EAA06E8}" type="pres">
      <dgm:prSet presAssocID="{7561170B-B432-4755-887A-22955318FED8}" presName="node" presStyleLbl="node1" presStyleIdx="0" presStyleCnt="4" custScaleX="125633" custScaleY="126140" custRadScaleRad="92288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6875BE8B-431E-4A54-A091-3924FC6FE76E}" type="pres">
      <dgm:prSet presAssocID="{7561170B-B432-4755-887A-22955318FED8}" presName="spNode" presStyleCnt="0"/>
      <dgm:spPr/>
    </dgm:pt>
    <dgm:pt modelId="{B6B65B8C-90E0-475F-9701-878942668BFC}" type="pres">
      <dgm:prSet presAssocID="{B32B6498-6F90-4C34-9AD8-58AA1F404993}" presName="sibTrans" presStyleLbl="sibTrans1D1" presStyleIdx="0" presStyleCnt="4"/>
      <dgm:spPr/>
      <dgm:t>
        <a:bodyPr/>
        <a:lstStyle/>
        <a:p>
          <a:endParaRPr lang="et-EE"/>
        </a:p>
      </dgm:t>
    </dgm:pt>
    <dgm:pt modelId="{17F01DBF-104E-42C3-8069-985523509792}" type="pres">
      <dgm:prSet presAssocID="{19B2865A-5C88-4BEC-A9F1-C4BBA6575C41}" presName="node" presStyleLbl="node1" presStyleIdx="1" presStyleCnt="4" custScaleX="100000" custScaleY="158394" custRadScaleRad="124164" custRadScaleInc="-2301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ED7B0A92-CA3C-42D2-AE2F-D315FA020C20}" type="pres">
      <dgm:prSet presAssocID="{19B2865A-5C88-4BEC-A9F1-C4BBA6575C41}" presName="spNode" presStyleCnt="0"/>
      <dgm:spPr/>
    </dgm:pt>
    <dgm:pt modelId="{A6330F83-BCFA-4A4B-8757-7F50C516ED3E}" type="pres">
      <dgm:prSet presAssocID="{AE163817-B911-4F5A-B938-0A5050F2C7A3}" presName="sibTrans" presStyleLbl="sibTrans1D1" presStyleIdx="1" presStyleCnt="4"/>
      <dgm:spPr/>
      <dgm:t>
        <a:bodyPr/>
        <a:lstStyle/>
        <a:p>
          <a:endParaRPr lang="et-EE"/>
        </a:p>
      </dgm:t>
    </dgm:pt>
    <dgm:pt modelId="{F0E9F0DD-C891-406E-A495-B9AC353F561E}" type="pres">
      <dgm:prSet presAssocID="{E0E21EEB-578C-4DED-842F-35E0F3D44833}" presName="node" presStyleLbl="node1" presStyleIdx="2" presStyleCnt="4" custScaleX="121795" custScaleY="132119" custRadScaleRad="92331" custRadScaleInc="-5982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21FD9C8F-4CB0-4E24-84B8-525FB7F6D766}" type="pres">
      <dgm:prSet presAssocID="{E0E21EEB-578C-4DED-842F-35E0F3D44833}" presName="spNode" presStyleCnt="0"/>
      <dgm:spPr/>
    </dgm:pt>
    <dgm:pt modelId="{39541054-D3AB-4FDE-B676-4358BD2F0A28}" type="pres">
      <dgm:prSet presAssocID="{EC17307D-135C-489C-857C-9513EE5F8320}" presName="sibTrans" presStyleLbl="sibTrans1D1" presStyleIdx="2" presStyleCnt="4"/>
      <dgm:spPr/>
      <dgm:t>
        <a:bodyPr/>
        <a:lstStyle/>
        <a:p>
          <a:endParaRPr lang="et-EE"/>
        </a:p>
      </dgm:t>
    </dgm:pt>
    <dgm:pt modelId="{84C7D1DE-AF9B-4FB1-BA01-5BDD7512894B}" type="pres">
      <dgm:prSet presAssocID="{8254502D-3AAA-4FF2-AF19-CA92EA17B30C}" presName="node" presStyleLbl="node1" presStyleIdx="3" presStyleCnt="4" custScaleX="100000" custScaleY="158394" custRadScaleRad="105523" custRadScaleInc="2708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0F2889FB-1BA8-4551-BB50-96736AEB0693}" type="pres">
      <dgm:prSet presAssocID="{8254502D-3AAA-4FF2-AF19-CA92EA17B30C}" presName="spNode" presStyleCnt="0"/>
      <dgm:spPr/>
    </dgm:pt>
    <dgm:pt modelId="{CB031BB0-08C9-4FCD-8520-14DE814EEBEF}" type="pres">
      <dgm:prSet presAssocID="{FF63EC16-6FEF-4D6F-9C72-400A06F6B02D}" presName="sibTrans" presStyleLbl="sibTrans1D1" presStyleIdx="3" presStyleCnt="4"/>
      <dgm:spPr/>
      <dgm:t>
        <a:bodyPr/>
        <a:lstStyle/>
        <a:p>
          <a:endParaRPr lang="et-EE"/>
        </a:p>
      </dgm:t>
    </dgm:pt>
  </dgm:ptLst>
  <dgm:cxnLst>
    <dgm:cxn modelId="{26436977-21C1-3446-823F-298484351524}" type="presOf" srcId="{EC17307D-135C-489C-857C-9513EE5F8320}" destId="{39541054-D3AB-4FDE-B676-4358BD2F0A28}" srcOrd="0" destOrd="0" presId="urn:microsoft.com/office/officeart/2005/8/layout/cycle6"/>
    <dgm:cxn modelId="{C60AF943-5A10-734A-A5B6-4260E8E15B17}" type="presOf" srcId="{B0A9B036-B25D-4B1D-820F-FF6AB8CEBDA7}" destId="{F23CA7F0-28E6-45E1-AFCE-E6553317293E}" srcOrd="0" destOrd="0" presId="urn:microsoft.com/office/officeart/2005/8/layout/cycle6"/>
    <dgm:cxn modelId="{2881B152-D479-D14E-B9F5-31D48301AC5D}" type="presOf" srcId="{8254502D-3AAA-4FF2-AF19-CA92EA17B30C}" destId="{84C7D1DE-AF9B-4FB1-BA01-5BDD7512894B}" srcOrd="0" destOrd="0" presId="urn:microsoft.com/office/officeart/2005/8/layout/cycle6"/>
    <dgm:cxn modelId="{714DECDE-BF6E-4426-B368-57A3FC8FEF17}" srcId="{B0A9B036-B25D-4B1D-820F-FF6AB8CEBDA7}" destId="{19B2865A-5C88-4BEC-A9F1-C4BBA6575C41}" srcOrd="1" destOrd="0" parTransId="{BBC71099-DD18-4C13-BC95-F70277B65B22}" sibTransId="{AE163817-B911-4F5A-B938-0A5050F2C7A3}"/>
    <dgm:cxn modelId="{10CB38AF-5CFC-40AE-88D8-99E5CCE12870}" srcId="{B0A9B036-B25D-4B1D-820F-FF6AB8CEBDA7}" destId="{7561170B-B432-4755-887A-22955318FED8}" srcOrd="0" destOrd="0" parTransId="{02BA883F-8440-4CEE-99FA-8642D99D705C}" sibTransId="{B32B6498-6F90-4C34-9AD8-58AA1F404993}"/>
    <dgm:cxn modelId="{88C4BD36-E5E2-6A47-9907-E9930A0A3B59}" type="presOf" srcId="{B32B6498-6F90-4C34-9AD8-58AA1F404993}" destId="{B6B65B8C-90E0-475F-9701-878942668BFC}" srcOrd="0" destOrd="0" presId="urn:microsoft.com/office/officeart/2005/8/layout/cycle6"/>
    <dgm:cxn modelId="{8B86B0AC-88B9-4F8D-896F-460AF875F354}" srcId="{B0A9B036-B25D-4B1D-820F-FF6AB8CEBDA7}" destId="{8254502D-3AAA-4FF2-AF19-CA92EA17B30C}" srcOrd="3" destOrd="0" parTransId="{B0A21EE0-50DC-45C4-83F9-A1067BE09500}" sibTransId="{FF63EC16-6FEF-4D6F-9C72-400A06F6B02D}"/>
    <dgm:cxn modelId="{7F8DABAD-6B3E-4D40-B057-F13BB1A2CBA4}" type="presOf" srcId="{FF63EC16-6FEF-4D6F-9C72-400A06F6B02D}" destId="{CB031BB0-08C9-4FCD-8520-14DE814EEBEF}" srcOrd="0" destOrd="0" presId="urn:microsoft.com/office/officeart/2005/8/layout/cycle6"/>
    <dgm:cxn modelId="{EA9333D1-DB4C-EE41-BA0B-F793E3332772}" type="presOf" srcId="{AE163817-B911-4F5A-B938-0A5050F2C7A3}" destId="{A6330F83-BCFA-4A4B-8757-7F50C516ED3E}" srcOrd="0" destOrd="0" presId="urn:microsoft.com/office/officeart/2005/8/layout/cycle6"/>
    <dgm:cxn modelId="{12C98E7F-4607-B745-A9EE-549FD443927F}" type="presOf" srcId="{E0E21EEB-578C-4DED-842F-35E0F3D44833}" destId="{F0E9F0DD-C891-406E-A495-B9AC353F561E}" srcOrd="0" destOrd="0" presId="urn:microsoft.com/office/officeart/2005/8/layout/cycle6"/>
    <dgm:cxn modelId="{E6209772-1D5A-4092-BA7E-1CEC583ED59A}" srcId="{B0A9B036-B25D-4B1D-820F-FF6AB8CEBDA7}" destId="{E0E21EEB-578C-4DED-842F-35E0F3D44833}" srcOrd="2" destOrd="0" parTransId="{570EAF08-841C-4D59-BE7D-2BDE541A7CBF}" sibTransId="{EC17307D-135C-489C-857C-9513EE5F8320}"/>
    <dgm:cxn modelId="{1555BC71-AD23-B142-8C67-153476D6B92F}" type="presOf" srcId="{7561170B-B432-4755-887A-22955318FED8}" destId="{0162BD39-D7C4-495F-9D75-FC9E1EAA06E8}" srcOrd="0" destOrd="0" presId="urn:microsoft.com/office/officeart/2005/8/layout/cycle6"/>
    <dgm:cxn modelId="{10457BDE-FE89-6C46-92DF-2F25BFFBB814}" type="presOf" srcId="{19B2865A-5C88-4BEC-A9F1-C4BBA6575C41}" destId="{17F01DBF-104E-42C3-8069-985523509792}" srcOrd="0" destOrd="0" presId="urn:microsoft.com/office/officeart/2005/8/layout/cycle6"/>
    <dgm:cxn modelId="{E3477789-1609-3445-BDDA-79E23DE5135E}" type="presParOf" srcId="{F23CA7F0-28E6-45E1-AFCE-E6553317293E}" destId="{0162BD39-D7C4-495F-9D75-FC9E1EAA06E8}" srcOrd="0" destOrd="0" presId="urn:microsoft.com/office/officeart/2005/8/layout/cycle6"/>
    <dgm:cxn modelId="{0918E803-2BA4-2B4D-9320-047D4B7927A0}" type="presParOf" srcId="{F23CA7F0-28E6-45E1-AFCE-E6553317293E}" destId="{6875BE8B-431E-4A54-A091-3924FC6FE76E}" srcOrd="1" destOrd="0" presId="urn:microsoft.com/office/officeart/2005/8/layout/cycle6"/>
    <dgm:cxn modelId="{D37ED6F4-F60B-DB4F-8DE0-DF0351FDA757}" type="presParOf" srcId="{F23CA7F0-28E6-45E1-AFCE-E6553317293E}" destId="{B6B65B8C-90E0-475F-9701-878942668BFC}" srcOrd="2" destOrd="0" presId="urn:microsoft.com/office/officeart/2005/8/layout/cycle6"/>
    <dgm:cxn modelId="{DC69A556-6EA5-C244-AC9C-D4FFCDD7E215}" type="presParOf" srcId="{F23CA7F0-28E6-45E1-AFCE-E6553317293E}" destId="{17F01DBF-104E-42C3-8069-985523509792}" srcOrd="3" destOrd="0" presId="urn:microsoft.com/office/officeart/2005/8/layout/cycle6"/>
    <dgm:cxn modelId="{250F263B-CF1D-184E-B4C3-3ACBF9989BF7}" type="presParOf" srcId="{F23CA7F0-28E6-45E1-AFCE-E6553317293E}" destId="{ED7B0A92-CA3C-42D2-AE2F-D315FA020C20}" srcOrd="4" destOrd="0" presId="urn:microsoft.com/office/officeart/2005/8/layout/cycle6"/>
    <dgm:cxn modelId="{101D5BA7-83A1-6F40-8CBD-25789ECDD6AE}" type="presParOf" srcId="{F23CA7F0-28E6-45E1-AFCE-E6553317293E}" destId="{A6330F83-BCFA-4A4B-8757-7F50C516ED3E}" srcOrd="5" destOrd="0" presId="urn:microsoft.com/office/officeart/2005/8/layout/cycle6"/>
    <dgm:cxn modelId="{A6A42FE5-3825-AE45-94E7-8AB118C0AD3E}" type="presParOf" srcId="{F23CA7F0-28E6-45E1-AFCE-E6553317293E}" destId="{F0E9F0DD-C891-406E-A495-B9AC353F561E}" srcOrd="6" destOrd="0" presId="urn:microsoft.com/office/officeart/2005/8/layout/cycle6"/>
    <dgm:cxn modelId="{3EB5F570-DE1C-7942-BED0-E0083AA8F485}" type="presParOf" srcId="{F23CA7F0-28E6-45E1-AFCE-E6553317293E}" destId="{21FD9C8F-4CB0-4E24-84B8-525FB7F6D766}" srcOrd="7" destOrd="0" presId="urn:microsoft.com/office/officeart/2005/8/layout/cycle6"/>
    <dgm:cxn modelId="{5CCA73A9-AAF2-E745-8956-33033EBD7DF7}" type="presParOf" srcId="{F23CA7F0-28E6-45E1-AFCE-E6553317293E}" destId="{39541054-D3AB-4FDE-B676-4358BD2F0A28}" srcOrd="8" destOrd="0" presId="urn:microsoft.com/office/officeart/2005/8/layout/cycle6"/>
    <dgm:cxn modelId="{4D9E804C-C5F7-B843-B182-368C613B9136}" type="presParOf" srcId="{F23CA7F0-28E6-45E1-AFCE-E6553317293E}" destId="{84C7D1DE-AF9B-4FB1-BA01-5BDD7512894B}" srcOrd="9" destOrd="0" presId="urn:microsoft.com/office/officeart/2005/8/layout/cycle6"/>
    <dgm:cxn modelId="{11A38387-9878-2D49-9D33-02491AFDC0A6}" type="presParOf" srcId="{F23CA7F0-28E6-45E1-AFCE-E6553317293E}" destId="{0F2889FB-1BA8-4551-BB50-96736AEB0693}" srcOrd="10" destOrd="0" presId="urn:microsoft.com/office/officeart/2005/8/layout/cycle6"/>
    <dgm:cxn modelId="{C376A338-68EB-254B-AC9B-9D0EF2973068}" type="presParOf" srcId="{F23CA7F0-28E6-45E1-AFCE-E6553317293E}" destId="{CB031BB0-08C9-4FCD-8520-14DE814EEBEF}" srcOrd="11" destOrd="0" presId="urn:microsoft.com/office/officeart/2005/8/layout/cycle6"/>
  </dgm:cxnLst>
  <dgm:bg/>
  <dgm:whole>
    <a:ln w="31750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F2A91E-C8D8-4ED1-8178-7DEF207A9F0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E159A492-C536-4F21-9C92-58E814F078CA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et-EE" sz="1800" noProof="0" dirty="0" smtClean="0"/>
            <a:t>Koolikultuur</a:t>
          </a:r>
          <a:endParaRPr lang="et-EE" sz="1800" noProof="0" dirty="0"/>
        </a:p>
      </dgm:t>
    </dgm:pt>
    <dgm:pt modelId="{59DEF9DF-7C98-4B20-9FE1-3359900EE86C}" type="parTrans" cxnId="{4A777F39-A1EC-46A3-9B6E-1999B8BD09C9}">
      <dgm:prSet/>
      <dgm:spPr/>
      <dgm:t>
        <a:bodyPr/>
        <a:lstStyle/>
        <a:p>
          <a:endParaRPr lang="et-EE"/>
        </a:p>
      </dgm:t>
    </dgm:pt>
    <dgm:pt modelId="{7371D466-8C0F-45B9-B2CF-100DF5FF0E1E}" type="sibTrans" cxnId="{4A777F39-A1EC-46A3-9B6E-1999B8BD09C9}">
      <dgm:prSet/>
      <dgm:spPr/>
      <dgm:t>
        <a:bodyPr/>
        <a:lstStyle/>
        <a:p>
          <a:endParaRPr lang="et-EE"/>
        </a:p>
      </dgm:t>
    </dgm:pt>
    <dgm:pt modelId="{65349980-2742-477B-BCDF-3AFD8E669057}" type="pres">
      <dgm:prSet presAssocID="{62F2A91E-C8D8-4ED1-8178-7DEF207A9F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t-EE"/>
        </a:p>
      </dgm:t>
    </dgm:pt>
    <dgm:pt modelId="{FF110F0E-291B-4360-817D-F93B59F84DA0}" type="pres">
      <dgm:prSet presAssocID="{E159A492-C536-4F21-9C92-58E814F078C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t-EE"/>
        </a:p>
      </dgm:t>
    </dgm:pt>
  </dgm:ptLst>
  <dgm:cxnLst>
    <dgm:cxn modelId="{971D8BD7-B038-A646-A8A2-6E67E989F8B2}" type="presOf" srcId="{E159A492-C536-4F21-9C92-58E814F078CA}" destId="{FF110F0E-291B-4360-817D-F93B59F84DA0}" srcOrd="0" destOrd="0" presId="urn:microsoft.com/office/officeart/2005/8/layout/vList2"/>
    <dgm:cxn modelId="{4A777F39-A1EC-46A3-9B6E-1999B8BD09C9}" srcId="{62F2A91E-C8D8-4ED1-8178-7DEF207A9F07}" destId="{E159A492-C536-4F21-9C92-58E814F078CA}" srcOrd="0" destOrd="0" parTransId="{59DEF9DF-7C98-4B20-9FE1-3359900EE86C}" sibTransId="{7371D466-8C0F-45B9-B2CF-100DF5FF0E1E}"/>
    <dgm:cxn modelId="{8F998BE0-2F06-8D49-8E21-37E52CC26D08}" type="presOf" srcId="{62F2A91E-C8D8-4ED1-8178-7DEF207A9F07}" destId="{65349980-2742-477B-BCDF-3AFD8E669057}" srcOrd="0" destOrd="0" presId="urn:microsoft.com/office/officeart/2005/8/layout/vList2"/>
    <dgm:cxn modelId="{749ABB39-ED2D-5947-8E12-9734146523C4}" type="presParOf" srcId="{65349980-2742-477B-BCDF-3AFD8E669057}" destId="{FF110F0E-291B-4360-817D-F93B59F84DA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10F0E-291B-4360-817D-F93B59F84DA0}">
      <dsp:nvSpPr>
        <dsp:cNvPr id="0" name=""/>
        <dsp:cNvSpPr/>
      </dsp:nvSpPr>
      <dsp:spPr>
        <a:xfrm>
          <a:off x="0" y="6"/>
          <a:ext cx="1352259" cy="927773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800" kern="1200" noProof="0" dirty="0" smtClean="0"/>
            <a:t>Muutuv haridus-nõudlus</a:t>
          </a:r>
          <a:endParaRPr lang="et-EE" sz="1800" kern="1200" noProof="0" dirty="0"/>
        </a:p>
      </dsp:txBody>
      <dsp:txXfrm>
        <a:off x="45290" y="45296"/>
        <a:ext cx="1261679" cy="8371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2BD39-D7C4-495F-9D75-FC9E1EAA06E8}">
      <dsp:nvSpPr>
        <dsp:cNvPr id="0" name=""/>
        <dsp:cNvSpPr/>
      </dsp:nvSpPr>
      <dsp:spPr>
        <a:xfrm>
          <a:off x="1012445" y="123602"/>
          <a:ext cx="1342842" cy="8763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3340" rIns="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400" kern="1200" noProof="0" dirty="0" smtClean="0"/>
            <a:t>Eestvedamine ja koolielu korraldus</a:t>
          </a:r>
          <a:endParaRPr lang="et-EE" sz="1400" kern="1200" noProof="0" dirty="0"/>
        </a:p>
      </dsp:txBody>
      <dsp:txXfrm>
        <a:off x="1055226" y="166383"/>
        <a:ext cx="1257280" cy="790807"/>
      </dsp:txXfrm>
    </dsp:sp>
    <dsp:sp modelId="{B6B65B8C-90E0-475F-9701-878942668BFC}">
      <dsp:nvSpPr>
        <dsp:cNvPr id="0" name=""/>
        <dsp:cNvSpPr/>
      </dsp:nvSpPr>
      <dsp:spPr>
        <a:xfrm>
          <a:off x="681779" y="674562"/>
          <a:ext cx="2297081" cy="2297081"/>
        </a:xfrm>
        <a:custGeom>
          <a:avLst/>
          <a:gdLst/>
          <a:ahLst/>
          <a:cxnLst/>
          <a:rect l="0" t="0" r="0" b="0"/>
          <a:pathLst>
            <a:path>
              <a:moveTo>
                <a:pt x="1677190" y="128896"/>
              </a:moveTo>
              <a:arcTo wR="1148540" hR="1148540" stAng="17844309" swAng="1222337"/>
            </a:path>
          </a:pathLst>
        </a:custGeom>
        <a:noFill/>
        <a:ln w="8890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F01DBF-104E-42C3-8069-985523509792}">
      <dsp:nvSpPr>
        <dsp:cNvPr id="0" name=""/>
        <dsp:cNvSpPr/>
      </dsp:nvSpPr>
      <dsp:spPr>
        <a:xfrm>
          <a:off x="2298873" y="1054342"/>
          <a:ext cx="1068860" cy="11004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3340" rIns="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400" kern="1200" noProof="0" dirty="0" smtClean="0"/>
            <a:t>Õppesisu</a:t>
          </a:r>
          <a:r>
            <a:rPr lang="et-EE" sz="1400" kern="1200" baseline="0" noProof="0" dirty="0" smtClean="0"/>
            <a:t> ja </a:t>
          </a:r>
          <a:r>
            <a:rPr lang="et-EE" sz="1400" b="1" kern="1200" baseline="0" noProof="0" dirty="0" smtClean="0"/>
            <a:t>ÕPIKÄSITUS</a:t>
          </a:r>
          <a:endParaRPr lang="et-EE" sz="1400" b="1" kern="1200" noProof="0" dirty="0"/>
        </a:p>
      </dsp:txBody>
      <dsp:txXfrm>
        <a:off x="2351050" y="1106519"/>
        <a:ext cx="964506" cy="996103"/>
      </dsp:txXfrm>
    </dsp:sp>
    <dsp:sp modelId="{A6330F83-BCFA-4A4B-8757-7F50C516ED3E}">
      <dsp:nvSpPr>
        <dsp:cNvPr id="0" name=""/>
        <dsp:cNvSpPr/>
      </dsp:nvSpPr>
      <dsp:spPr>
        <a:xfrm>
          <a:off x="666814" y="276643"/>
          <a:ext cx="2297081" cy="2297081"/>
        </a:xfrm>
        <a:custGeom>
          <a:avLst/>
          <a:gdLst/>
          <a:ahLst/>
          <a:cxnLst/>
          <a:rect l="0" t="0" r="0" b="0"/>
          <a:pathLst>
            <a:path>
              <a:moveTo>
                <a:pt x="2032795" y="1881506"/>
              </a:moveTo>
              <a:arcTo wR="1148540" hR="1148540" stAng="2379335" swAng="1281993"/>
            </a:path>
          </a:pathLst>
        </a:custGeom>
        <a:noFill/>
        <a:ln w="8890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E9F0DD-C891-406E-A495-B9AC353F561E}">
      <dsp:nvSpPr>
        <dsp:cNvPr id="0" name=""/>
        <dsp:cNvSpPr/>
      </dsp:nvSpPr>
      <dsp:spPr>
        <a:xfrm>
          <a:off x="1066167" y="2222736"/>
          <a:ext cx="1301819" cy="9179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3340" rIns="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400" kern="1200" noProof="0" dirty="0" smtClean="0"/>
            <a:t>Õpetajate</a:t>
          </a:r>
          <a:r>
            <a:rPr lang="et-EE" sz="1400" kern="1200" baseline="0" noProof="0" dirty="0" smtClean="0"/>
            <a:t> ettevalmistus ja täiendus-koolitus</a:t>
          </a:r>
          <a:endParaRPr lang="et-EE" sz="1400" kern="1200" noProof="0" dirty="0"/>
        </a:p>
      </dsp:txBody>
      <dsp:txXfrm>
        <a:off x="1110976" y="2267545"/>
        <a:ext cx="1212201" cy="828291"/>
      </dsp:txXfrm>
    </dsp:sp>
    <dsp:sp modelId="{39541054-D3AB-4FDE-B676-4358BD2F0A28}">
      <dsp:nvSpPr>
        <dsp:cNvPr id="0" name=""/>
        <dsp:cNvSpPr/>
      </dsp:nvSpPr>
      <dsp:spPr>
        <a:xfrm>
          <a:off x="427049" y="305812"/>
          <a:ext cx="2297081" cy="2297081"/>
        </a:xfrm>
        <a:custGeom>
          <a:avLst/>
          <a:gdLst/>
          <a:ahLst/>
          <a:cxnLst/>
          <a:rect l="0" t="0" r="0" b="0"/>
          <a:pathLst>
            <a:path>
              <a:moveTo>
                <a:pt x="634476" y="2175615"/>
              </a:moveTo>
              <a:arcTo wR="1148540" hR="1148540" stAng="6995314" swAng="1534424"/>
            </a:path>
          </a:pathLst>
        </a:custGeom>
        <a:noFill/>
        <a:ln w="8890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7D1DE-AF9B-4FB1-BA01-5BDD7512894B}">
      <dsp:nvSpPr>
        <dsp:cNvPr id="0" name=""/>
        <dsp:cNvSpPr/>
      </dsp:nvSpPr>
      <dsp:spPr>
        <a:xfrm>
          <a:off x="0" y="1054339"/>
          <a:ext cx="1068860" cy="11004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3340" rIns="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400" kern="1200" noProof="0" dirty="0" smtClean="0"/>
            <a:t>Füüsiline, vaimne ja sotsiaalne</a:t>
          </a:r>
          <a:r>
            <a:rPr lang="et-EE" sz="1400" kern="1200" baseline="0" noProof="0" dirty="0" smtClean="0"/>
            <a:t> õpikeskkond</a:t>
          </a:r>
          <a:endParaRPr lang="et-EE" sz="1400" kern="1200" noProof="0" dirty="0"/>
        </a:p>
      </dsp:txBody>
      <dsp:txXfrm>
        <a:off x="52177" y="1106516"/>
        <a:ext cx="964506" cy="996103"/>
      </dsp:txXfrm>
    </dsp:sp>
    <dsp:sp modelId="{CB031BB0-08C9-4FCD-8520-14DE814EEBEF}">
      <dsp:nvSpPr>
        <dsp:cNvPr id="0" name=""/>
        <dsp:cNvSpPr/>
      </dsp:nvSpPr>
      <dsp:spPr>
        <a:xfrm>
          <a:off x="388870" y="674563"/>
          <a:ext cx="2297081" cy="2297081"/>
        </a:xfrm>
        <a:custGeom>
          <a:avLst/>
          <a:gdLst/>
          <a:ahLst/>
          <a:cxnLst/>
          <a:rect l="0" t="0" r="0" b="0"/>
          <a:pathLst>
            <a:path>
              <a:moveTo>
                <a:pt x="298004" y="376702"/>
              </a:moveTo>
              <a:arcTo wR="1148540" hR="1148540" stAng="13333371" swAng="1222327"/>
            </a:path>
          </a:pathLst>
        </a:custGeom>
        <a:noFill/>
        <a:ln w="8890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10F0E-291B-4360-817D-F93B59F84DA0}">
      <dsp:nvSpPr>
        <dsp:cNvPr id="0" name=""/>
        <dsp:cNvSpPr/>
      </dsp:nvSpPr>
      <dsp:spPr>
        <a:xfrm>
          <a:off x="0" y="5253"/>
          <a:ext cx="3419807" cy="91728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800" kern="1200" noProof="0" dirty="0" smtClean="0"/>
            <a:t>Koolikultuur</a:t>
          </a:r>
          <a:endParaRPr lang="et-EE" sz="1800" kern="1200" noProof="0" dirty="0"/>
        </a:p>
      </dsp:txBody>
      <dsp:txXfrm>
        <a:off x="44778" y="50031"/>
        <a:ext cx="3330251" cy="827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0EFCC-AE12-43A5-A79D-1FA458CB73EB}" type="datetimeFigureOut">
              <a:rPr lang="en-US" smtClean="0"/>
              <a:t>9/27/17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2ABA3-095B-4533-95B4-3C367737F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91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2ABA3-095B-4533-95B4-3C367737F9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01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2126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1626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2509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212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2ABA3-095B-4533-95B4-3C367737F9A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32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2ABA3-095B-4533-95B4-3C367737F9A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94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2ABA3-095B-4533-95B4-3C367737F9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93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2ABA3-095B-4533-95B4-3C367737F9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57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2ABA3-095B-4533-95B4-3C367737F9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48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2ABA3-095B-4533-95B4-3C367737F9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1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2963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3083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2ABA3-095B-4533-95B4-3C367737F9A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42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2ABA3-095B-4533-95B4-3C367737F9A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85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61800-22CD-4348-B990-C3A4964710A8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3AA8-BD1C-4044-A678-DE41B4BDC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62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61800-22CD-4348-B990-C3A4964710A8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3AA8-BD1C-4044-A678-DE41B4BDC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51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61800-22CD-4348-B990-C3A4964710A8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3AA8-BD1C-4044-A678-DE41B4BDC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48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300" b="1" i="0" u="none" strike="noStrike" cap="none">
                <a:solidFill>
                  <a:srgbClr val="203F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300" b="1" i="0" u="none" strike="noStrike" cap="none">
                <a:solidFill>
                  <a:srgbClr val="203F8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300" b="1" i="0" u="none" strike="noStrike" cap="none">
                <a:solidFill>
                  <a:srgbClr val="203F8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300" b="1" i="0" u="none" strike="noStrike" cap="none">
                <a:solidFill>
                  <a:srgbClr val="203F8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300" b="1" i="0" u="none" strike="noStrike" cap="none">
                <a:solidFill>
                  <a:srgbClr val="203F8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429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3300" b="1" i="0" u="none" strike="noStrike" cap="none">
                <a:solidFill>
                  <a:srgbClr val="203F8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6858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3300" b="1" i="0" u="none" strike="noStrike" cap="none">
                <a:solidFill>
                  <a:srgbClr val="203F8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0287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3300" b="1" i="0" u="none" strike="noStrike" cap="none">
                <a:solidFill>
                  <a:srgbClr val="203F8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716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3300" b="1" i="0" u="none" strike="noStrike" cap="none">
                <a:solidFill>
                  <a:srgbClr val="203F8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marR="0" lvl="0" indent="-104775" algn="l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57212" marR="0" lvl="1" indent="-80962" algn="l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57150" algn="l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76200" algn="l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76200" algn="l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76200" algn="l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76200" algn="l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76200" algn="l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76200" algn="l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203F8C"/>
              </a:buClr>
              <a:buSzPct val="25000"/>
            </a:pPr>
            <a:fld id="{00000000-1234-1234-1234-123412341234}" type="slidenum">
              <a:rPr lang="et-EE" sz="1050" smtClean="0">
                <a:solidFill>
                  <a:srgbClr val="203F8C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203F8C"/>
                </a:buClr>
                <a:buSzPct val="25000"/>
              </a:pPr>
              <a:t>‹#›</a:t>
            </a:fld>
            <a:endParaRPr lang="et-EE" sz="1050">
              <a:solidFill>
                <a:srgbClr val="203F8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4070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61800-22CD-4348-B990-C3A4964710A8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3AA8-BD1C-4044-A678-DE41B4BDC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6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61800-22CD-4348-B990-C3A4964710A8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3AA8-BD1C-4044-A678-DE41B4BDC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69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61800-22CD-4348-B990-C3A4964710A8}" type="datetimeFigureOut">
              <a:rPr lang="en-US" smtClean="0"/>
              <a:t>9/27/17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3AA8-BD1C-4044-A678-DE41B4BDC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57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61800-22CD-4348-B990-C3A4964710A8}" type="datetimeFigureOut">
              <a:rPr lang="en-US" smtClean="0"/>
              <a:t>9/27/17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3AA8-BD1C-4044-A678-DE41B4BDC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57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61800-22CD-4348-B990-C3A4964710A8}" type="datetimeFigureOut">
              <a:rPr lang="en-US" smtClean="0"/>
              <a:t>9/27/17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3AA8-BD1C-4044-A678-DE41B4BDC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84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61800-22CD-4348-B990-C3A4964710A8}" type="datetimeFigureOut">
              <a:rPr lang="en-US" smtClean="0"/>
              <a:t>9/27/17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3AA8-BD1C-4044-A678-DE41B4BDC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90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61800-22CD-4348-B990-C3A4964710A8}" type="datetimeFigureOut">
              <a:rPr lang="en-US" smtClean="0"/>
              <a:t>9/27/17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3AA8-BD1C-4044-A678-DE41B4BDC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5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61800-22CD-4348-B990-C3A4964710A8}" type="datetimeFigureOut">
              <a:rPr lang="en-US" smtClean="0"/>
              <a:t>9/27/17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3AA8-BD1C-4044-A678-DE41B4BDC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46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61800-22CD-4348-B990-C3A4964710A8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D3AA8-BD1C-4044-A678-DE41B4BDC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68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lingid.ee/nuudisaegnesaaremaa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3" Type="http://schemas.openxmlformats.org/officeDocument/2006/relationships/diagramData" Target="../diagrams/data3.xml"/><Relationship Id="rId14" Type="http://schemas.openxmlformats.org/officeDocument/2006/relationships/diagramLayout" Target="../diagrams/layout3.xml"/><Relationship Id="rId15" Type="http://schemas.openxmlformats.org/officeDocument/2006/relationships/diagramQuickStyle" Target="../diagrams/quickStyle3.xml"/><Relationship Id="rId16" Type="http://schemas.openxmlformats.org/officeDocument/2006/relationships/diagramColors" Target="../diagrams/colors3.xml"/><Relationship Id="rId17" Type="http://schemas.microsoft.com/office/2007/relationships/diagramDrawing" Target="../diagrams/drawing3.xml"/><Relationship Id="rId18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s://answergarden.ch/551280" TargetMode="External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dl.handle.net/10062/55715" TargetMode="External"/><Relationship Id="rId3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ingid.ee/saaremaatagasiside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margus.pedaste@ut.ee" TargetMode="External"/><Relationship Id="rId4" Type="http://schemas.openxmlformats.org/officeDocument/2006/relationships/hyperlink" Target="http://lingid.ee/nuudisaegnesaaremaa" TargetMode="Externa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hm.ee/et/opikasitus" TargetMode="Externa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s://padlet.com/pedaste1/opieesmark" TargetMode="External"/><Relationship Id="rId5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62099"/>
            <a:ext cx="7772400" cy="1412693"/>
          </a:xfrm>
        </p:spPr>
        <p:txBody>
          <a:bodyPr>
            <a:normAutofit/>
          </a:bodyPr>
          <a:lstStyle/>
          <a:p>
            <a:r>
              <a:rPr lang="et-EE" sz="4400" b="1" dirty="0" smtClean="0"/>
              <a:t>Nüüdisaegne õpikäsitus </a:t>
            </a:r>
            <a:r>
              <a:rPr lang="et-EE" sz="4400" b="1" dirty="0"/>
              <a:t>– enesejuhitud, koostöine ja </a:t>
            </a:r>
            <a:r>
              <a:rPr lang="et-EE" sz="4400" b="1" dirty="0" smtClean="0"/>
              <a:t>avatud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00" y="3127192"/>
            <a:ext cx="8794750" cy="1939223"/>
          </a:xfrm>
        </p:spPr>
        <p:txBody>
          <a:bodyPr>
            <a:normAutofit fontScale="77500" lnSpcReduction="20000"/>
          </a:bodyPr>
          <a:lstStyle/>
          <a:p>
            <a:r>
              <a:rPr lang="et-EE" sz="3200" dirty="0" smtClean="0"/>
              <a:t>Tartu Ülikooli õpetajahariduse kompetentsikeskuse</a:t>
            </a:r>
          </a:p>
          <a:p>
            <a:r>
              <a:rPr lang="et-EE" sz="3200" dirty="0" smtClean="0"/>
              <a:t>üldpädevuste arendusrühm</a:t>
            </a:r>
          </a:p>
          <a:p>
            <a:endParaRPr lang="et-EE" sz="3200" dirty="0" smtClean="0"/>
          </a:p>
          <a:p>
            <a:r>
              <a:rPr lang="et-EE" sz="3200" dirty="0" smtClean="0"/>
              <a:t>Margus </a:t>
            </a:r>
            <a:r>
              <a:rPr lang="et-EE" sz="3200" dirty="0" smtClean="0"/>
              <a:t>Pedaste</a:t>
            </a:r>
          </a:p>
          <a:p>
            <a:r>
              <a:rPr lang="et-EE" sz="3200" dirty="0" smtClean="0"/>
              <a:t>haridustehnoloogia professor, TÜ Pedagogicumi juhataja</a:t>
            </a:r>
            <a:endParaRPr lang="et-EE" sz="32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4108526" y="216373"/>
            <a:ext cx="48399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hlinkClick r:id="rId3"/>
              </a:rPr>
              <a:t>lingid.ee/nuudisaegnesaaremaa</a:t>
            </a:r>
            <a:endParaRPr lang="et-EE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600" y="5177075"/>
            <a:ext cx="1286483" cy="130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4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sz="3600" b="1" dirty="0" smtClean="0"/>
              <a:t>Mis on õpikäsituse komponendid?</a:t>
            </a:r>
            <a:endParaRPr lang="et-EE" sz="3600" b="1" dirty="0"/>
          </a:p>
        </p:txBody>
      </p:sp>
      <p:sp>
        <p:nvSpPr>
          <p:cNvPr id="7" name="Shape 179"/>
          <p:cNvSpPr txBox="1"/>
          <p:nvPr/>
        </p:nvSpPr>
        <p:spPr>
          <a:xfrm>
            <a:off x="330574" y="2442975"/>
            <a:ext cx="1828800" cy="3078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t-E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õpetamisprotsess</a:t>
            </a:r>
          </a:p>
        </p:txBody>
      </p:sp>
      <p:sp>
        <p:nvSpPr>
          <p:cNvPr id="8" name="Shape 180"/>
          <p:cNvSpPr txBox="1"/>
          <p:nvPr/>
        </p:nvSpPr>
        <p:spPr>
          <a:xfrm>
            <a:off x="330575" y="3429800"/>
            <a:ext cx="1828800" cy="3078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t-E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õpikeskkond</a:t>
            </a:r>
          </a:p>
        </p:txBody>
      </p:sp>
      <p:sp>
        <p:nvSpPr>
          <p:cNvPr id="9" name="Shape 181"/>
          <p:cNvSpPr txBox="1"/>
          <p:nvPr/>
        </p:nvSpPr>
        <p:spPr>
          <a:xfrm>
            <a:off x="330566" y="4495841"/>
            <a:ext cx="1828800" cy="30777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t-E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arusaam õppimisest</a:t>
            </a:r>
          </a:p>
        </p:txBody>
      </p:sp>
      <p:sp>
        <p:nvSpPr>
          <p:cNvPr id="10" name="Shape 182"/>
          <p:cNvSpPr txBox="1"/>
          <p:nvPr/>
        </p:nvSpPr>
        <p:spPr>
          <a:xfrm>
            <a:off x="330566" y="5498423"/>
            <a:ext cx="1828800" cy="30777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t-E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pedagoogiline areng</a:t>
            </a:r>
          </a:p>
        </p:txBody>
      </p:sp>
      <p:sp>
        <p:nvSpPr>
          <p:cNvPr id="11" name="Shape 183"/>
          <p:cNvSpPr txBox="1"/>
          <p:nvPr/>
        </p:nvSpPr>
        <p:spPr>
          <a:xfrm>
            <a:off x="2654300" y="1510194"/>
            <a:ext cx="1645920" cy="30777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t-E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planeerimine</a:t>
            </a:r>
          </a:p>
        </p:txBody>
      </p:sp>
      <p:sp>
        <p:nvSpPr>
          <p:cNvPr id="12" name="Shape 184"/>
          <p:cNvSpPr txBox="1"/>
          <p:nvPr/>
        </p:nvSpPr>
        <p:spPr>
          <a:xfrm>
            <a:off x="2654300" y="1933549"/>
            <a:ext cx="1645920" cy="30777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t-EE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õpetamispraktikad</a:t>
            </a:r>
          </a:p>
        </p:txBody>
      </p:sp>
      <p:sp>
        <p:nvSpPr>
          <p:cNvPr id="13" name="Shape 185"/>
          <p:cNvSpPr txBox="1"/>
          <p:nvPr/>
        </p:nvSpPr>
        <p:spPr>
          <a:xfrm>
            <a:off x="2654300" y="2354220"/>
            <a:ext cx="1645920" cy="30777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t-E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hindamispraktikad</a:t>
            </a:r>
          </a:p>
        </p:txBody>
      </p:sp>
      <p:cxnSp>
        <p:nvCxnSpPr>
          <p:cNvPr id="14" name="Shape 186"/>
          <p:cNvCxnSpPr/>
          <p:nvPr/>
        </p:nvCxnSpPr>
        <p:spPr>
          <a:xfrm rot="10800000" flipH="1">
            <a:off x="2159374" y="1664175"/>
            <a:ext cx="495000" cy="932700"/>
          </a:xfrm>
          <a:prstGeom prst="straightConnector1">
            <a:avLst/>
          </a:prstGeom>
          <a:noFill/>
          <a:ln w="22225" cap="rnd" cmpd="sng">
            <a:solidFill>
              <a:srgbClr val="0096FF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5" name="Shape 187"/>
          <p:cNvCxnSpPr/>
          <p:nvPr/>
        </p:nvCxnSpPr>
        <p:spPr>
          <a:xfrm rot="10800000" flipH="1">
            <a:off x="2159374" y="2087475"/>
            <a:ext cx="495000" cy="509400"/>
          </a:xfrm>
          <a:prstGeom prst="straightConnector1">
            <a:avLst/>
          </a:prstGeom>
          <a:noFill/>
          <a:ln w="22225" cap="rnd" cmpd="sng">
            <a:solidFill>
              <a:srgbClr val="0096FF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6" name="Shape 188"/>
          <p:cNvCxnSpPr/>
          <p:nvPr/>
        </p:nvCxnSpPr>
        <p:spPr>
          <a:xfrm rot="10800000" flipH="1">
            <a:off x="2159374" y="2508075"/>
            <a:ext cx="495000" cy="88800"/>
          </a:xfrm>
          <a:prstGeom prst="straightConnector1">
            <a:avLst/>
          </a:prstGeom>
          <a:noFill/>
          <a:ln w="22225" cap="rnd" cmpd="sng">
            <a:solidFill>
              <a:srgbClr val="0096FF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7" name="Shape 189"/>
          <p:cNvSpPr txBox="1"/>
          <p:nvPr/>
        </p:nvSpPr>
        <p:spPr>
          <a:xfrm>
            <a:off x="2654300" y="2773958"/>
            <a:ext cx="1645920" cy="30777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t-E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õpetaja roll</a:t>
            </a:r>
          </a:p>
        </p:txBody>
      </p:sp>
      <p:sp>
        <p:nvSpPr>
          <p:cNvPr id="18" name="Shape 190"/>
          <p:cNvSpPr txBox="1"/>
          <p:nvPr/>
        </p:nvSpPr>
        <p:spPr>
          <a:xfrm>
            <a:off x="2654300" y="3182358"/>
            <a:ext cx="1645920" cy="30777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t-E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õpilase roll</a:t>
            </a:r>
          </a:p>
        </p:txBody>
      </p:sp>
      <p:sp>
        <p:nvSpPr>
          <p:cNvPr id="19" name="Shape 191"/>
          <p:cNvSpPr txBox="1"/>
          <p:nvPr/>
        </p:nvSpPr>
        <p:spPr>
          <a:xfrm>
            <a:off x="2654300" y="3614164"/>
            <a:ext cx="1645920" cy="30777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t-E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seosed ja suhted</a:t>
            </a:r>
          </a:p>
        </p:txBody>
      </p:sp>
      <p:sp>
        <p:nvSpPr>
          <p:cNvPr id="20" name="Shape 192"/>
          <p:cNvSpPr txBox="1"/>
          <p:nvPr/>
        </p:nvSpPr>
        <p:spPr>
          <a:xfrm>
            <a:off x="2654300" y="4033033"/>
            <a:ext cx="1645920" cy="30777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t-E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atmosfäär</a:t>
            </a:r>
          </a:p>
        </p:txBody>
      </p:sp>
      <p:cxnSp>
        <p:nvCxnSpPr>
          <p:cNvPr id="21" name="Shape 193"/>
          <p:cNvCxnSpPr/>
          <p:nvPr/>
        </p:nvCxnSpPr>
        <p:spPr>
          <a:xfrm rot="10800000" flipH="1">
            <a:off x="2159375" y="2927900"/>
            <a:ext cx="495000" cy="655800"/>
          </a:xfrm>
          <a:prstGeom prst="straightConnector1">
            <a:avLst/>
          </a:prstGeom>
          <a:noFill/>
          <a:ln w="22225" cap="rnd" cmpd="sng">
            <a:solidFill>
              <a:srgbClr val="0096FF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2" name="Shape 194"/>
          <p:cNvCxnSpPr/>
          <p:nvPr/>
        </p:nvCxnSpPr>
        <p:spPr>
          <a:xfrm rot="10800000" flipH="1">
            <a:off x="2159375" y="3336200"/>
            <a:ext cx="495000" cy="247500"/>
          </a:xfrm>
          <a:prstGeom prst="straightConnector1">
            <a:avLst/>
          </a:prstGeom>
          <a:noFill/>
          <a:ln w="22225" cap="rnd" cmpd="sng">
            <a:solidFill>
              <a:srgbClr val="0096FF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3" name="Shape 195"/>
          <p:cNvCxnSpPr/>
          <p:nvPr/>
        </p:nvCxnSpPr>
        <p:spPr>
          <a:xfrm>
            <a:off x="2159375" y="3583700"/>
            <a:ext cx="495000" cy="184500"/>
          </a:xfrm>
          <a:prstGeom prst="straightConnector1">
            <a:avLst/>
          </a:prstGeom>
          <a:noFill/>
          <a:ln w="22225" cap="rnd" cmpd="sng">
            <a:solidFill>
              <a:srgbClr val="0096FF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4" name="Shape 196"/>
          <p:cNvCxnSpPr/>
          <p:nvPr/>
        </p:nvCxnSpPr>
        <p:spPr>
          <a:xfrm>
            <a:off x="2159375" y="3583700"/>
            <a:ext cx="495000" cy="603300"/>
          </a:xfrm>
          <a:prstGeom prst="straightConnector1">
            <a:avLst/>
          </a:prstGeom>
          <a:noFill/>
          <a:ln w="22225" cap="rnd" cmpd="sng">
            <a:solidFill>
              <a:srgbClr val="0096FF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25" name="Shape 197"/>
          <p:cNvSpPr txBox="1"/>
          <p:nvPr/>
        </p:nvSpPr>
        <p:spPr>
          <a:xfrm>
            <a:off x="2654300" y="5064571"/>
            <a:ext cx="1645920" cy="52321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t-E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oma õpetamise arendamine</a:t>
            </a:r>
          </a:p>
        </p:txBody>
      </p:sp>
      <p:sp>
        <p:nvSpPr>
          <p:cNvPr id="26" name="Shape 198"/>
          <p:cNvSpPr txBox="1"/>
          <p:nvPr/>
        </p:nvSpPr>
        <p:spPr>
          <a:xfrm>
            <a:off x="2654300" y="5714573"/>
            <a:ext cx="1645920" cy="52321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t-E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pedagoogiline teadlikkus</a:t>
            </a:r>
          </a:p>
        </p:txBody>
      </p:sp>
      <p:cxnSp>
        <p:nvCxnSpPr>
          <p:cNvPr id="27" name="Shape 199"/>
          <p:cNvCxnSpPr/>
          <p:nvPr/>
        </p:nvCxnSpPr>
        <p:spPr>
          <a:xfrm rot="10800000" flipH="1">
            <a:off x="2159367" y="5326211"/>
            <a:ext cx="495000" cy="326100"/>
          </a:xfrm>
          <a:prstGeom prst="straightConnector1">
            <a:avLst/>
          </a:prstGeom>
          <a:noFill/>
          <a:ln w="22225" cap="rnd" cmpd="sng">
            <a:solidFill>
              <a:srgbClr val="0096FF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8" name="Shape 200"/>
          <p:cNvCxnSpPr/>
          <p:nvPr/>
        </p:nvCxnSpPr>
        <p:spPr>
          <a:xfrm>
            <a:off x="2159367" y="5652311"/>
            <a:ext cx="495000" cy="324000"/>
          </a:xfrm>
          <a:prstGeom prst="straightConnector1">
            <a:avLst/>
          </a:prstGeom>
          <a:noFill/>
          <a:ln w="22225" cap="rnd" cmpd="sng">
            <a:solidFill>
              <a:srgbClr val="0096FF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29" name="Shape 201"/>
          <p:cNvSpPr/>
          <p:nvPr/>
        </p:nvSpPr>
        <p:spPr>
          <a:xfrm>
            <a:off x="161667" y="6311551"/>
            <a:ext cx="3458174" cy="3290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t-EE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Postareff</a:t>
            </a:r>
            <a:r>
              <a:rPr lang="et-EE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ja </a:t>
            </a:r>
            <a:r>
              <a:rPr lang="et-EE" sz="16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Lindblom-Ylänne</a:t>
            </a:r>
            <a:r>
              <a:rPr lang="et-EE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2008</a:t>
            </a:r>
          </a:p>
        </p:txBody>
      </p:sp>
      <p:sp>
        <p:nvSpPr>
          <p:cNvPr id="30" name="Shape 202"/>
          <p:cNvSpPr txBox="1"/>
          <p:nvPr/>
        </p:nvSpPr>
        <p:spPr>
          <a:xfrm flipH="1">
            <a:off x="4349647" y="1336907"/>
            <a:ext cx="4569527" cy="52321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t-E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õpilaste vajadused, eelteadmised, koos planeerimine, avatus situatsioonist lähtuvatele muudatustele</a:t>
            </a:r>
          </a:p>
        </p:txBody>
      </p:sp>
      <p:sp>
        <p:nvSpPr>
          <p:cNvPr id="31" name="Shape 203"/>
          <p:cNvSpPr txBox="1"/>
          <p:nvPr/>
        </p:nvSpPr>
        <p:spPr>
          <a:xfrm flipH="1">
            <a:off x="4349600" y="1817975"/>
            <a:ext cx="4705500" cy="52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t-E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sõltuv õppijatest, teadmiste konstrueerimine, teadlikkus õppijate individuaalsetest erinevustest, arvestamine</a:t>
            </a:r>
          </a:p>
        </p:txBody>
      </p:sp>
      <p:sp>
        <p:nvSpPr>
          <p:cNvPr id="32" name="Shape 204"/>
          <p:cNvSpPr txBox="1"/>
          <p:nvPr/>
        </p:nvSpPr>
        <p:spPr>
          <a:xfrm flipH="1">
            <a:off x="4349647" y="2330491"/>
            <a:ext cx="4569527" cy="30777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t-E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sügav teadmine, erinevad hindamisviisid</a:t>
            </a:r>
          </a:p>
        </p:txBody>
      </p:sp>
      <p:sp>
        <p:nvSpPr>
          <p:cNvPr id="33" name="Shape 205"/>
          <p:cNvSpPr txBox="1"/>
          <p:nvPr/>
        </p:nvSpPr>
        <p:spPr>
          <a:xfrm flipH="1">
            <a:off x="4349647" y="2638267"/>
            <a:ext cx="4569527" cy="52321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t-E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aktiivse ja kriitilise hoiaku julgustamine, õppimise toetamine, õppija-õpetaja võrdsus, mõlemad õpivad</a:t>
            </a:r>
          </a:p>
        </p:txBody>
      </p:sp>
      <p:sp>
        <p:nvSpPr>
          <p:cNvPr id="34" name="Shape 206"/>
          <p:cNvSpPr txBox="1"/>
          <p:nvPr/>
        </p:nvSpPr>
        <p:spPr>
          <a:xfrm flipH="1">
            <a:off x="4349648" y="3159100"/>
            <a:ext cx="4705451" cy="30777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t-E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aktiivne osaleja, otsib lahendusi, vastutab õppimise eest</a:t>
            </a:r>
          </a:p>
        </p:txBody>
      </p:sp>
      <p:sp>
        <p:nvSpPr>
          <p:cNvPr id="35" name="Shape 207"/>
          <p:cNvSpPr txBox="1"/>
          <p:nvPr/>
        </p:nvSpPr>
        <p:spPr>
          <a:xfrm flipH="1">
            <a:off x="4337290" y="3509652"/>
            <a:ext cx="4705451" cy="52321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t-E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õppija-õpetaja ja õppija-õppija suhted toetavad tulemuste saavutamist, ühine teadmiste konstrueerimine</a:t>
            </a:r>
          </a:p>
        </p:txBody>
      </p:sp>
      <p:sp>
        <p:nvSpPr>
          <p:cNvPr id="36" name="Shape 208"/>
          <p:cNvSpPr txBox="1"/>
          <p:nvPr/>
        </p:nvSpPr>
        <p:spPr>
          <a:xfrm flipH="1">
            <a:off x="4337290" y="4021235"/>
            <a:ext cx="4705451" cy="30777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t-E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lihtne küsida, turvaline vaateid esitada, julgustav</a:t>
            </a:r>
          </a:p>
        </p:txBody>
      </p:sp>
      <p:sp>
        <p:nvSpPr>
          <p:cNvPr id="37" name="Shape 209"/>
          <p:cNvSpPr txBox="1"/>
          <p:nvPr/>
        </p:nvSpPr>
        <p:spPr>
          <a:xfrm flipH="1">
            <a:off x="4337290" y="4297635"/>
            <a:ext cx="4705451" cy="7386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t-E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arusaamine, teadmiste rakendamine, vaadete kujundamine, kriitiline mõtlemine, sügav arusaamine, teadmiste konstrueerimise protsess</a:t>
            </a:r>
          </a:p>
        </p:txBody>
      </p:sp>
      <p:sp>
        <p:nvSpPr>
          <p:cNvPr id="38" name="Shape 210"/>
          <p:cNvSpPr txBox="1"/>
          <p:nvPr/>
        </p:nvSpPr>
        <p:spPr>
          <a:xfrm flipH="1">
            <a:off x="4349648" y="5040185"/>
            <a:ext cx="4705451" cy="52321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t-E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huvi oma õpetamisoskuste arendamise vastu, enda õpetamisoskuste areng toetab õpilaste saavutusi</a:t>
            </a:r>
          </a:p>
        </p:txBody>
      </p:sp>
      <p:sp>
        <p:nvSpPr>
          <p:cNvPr id="39" name="Shape 211"/>
          <p:cNvSpPr txBox="1"/>
          <p:nvPr/>
        </p:nvSpPr>
        <p:spPr>
          <a:xfrm flipH="1">
            <a:off x="4349648" y="5699312"/>
            <a:ext cx="4705451" cy="52321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t-EE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teadlikkus oma õpetamisoskustest, </a:t>
            </a:r>
            <a:r>
              <a:rPr lang="et-EE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t-EE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t-EE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õppimine läbi </a:t>
            </a:r>
            <a:r>
              <a:rPr lang="et-EE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refleksiooni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951" y="5892799"/>
            <a:ext cx="817532" cy="82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0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87899"/>
            <a:ext cx="7772400" cy="1227975"/>
          </a:xfrm>
        </p:spPr>
        <p:txBody>
          <a:bodyPr>
            <a:normAutofit fontScale="90000"/>
          </a:bodyPr>
          <a:lstStyle/>
          <a:p>
            <a:pPr algn="l"/>
            <a:r>
              <a:rPr lang="et-EE" dirty="0" smtClean="0"/>
              <a:t>Milline on õpikäsituse mudel?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951" y="5892799"/>
            <a:ext cx="817532" cy="82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9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7791814" y="5227327"/>
            <a:ext cx="1161674" cy="421491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/>
          <a:p>
            <a:pPr indent="-257175" algn="ctr">
              <a:buSzPct val="25000"/>
              <a:buNone/>
            </a:pPr>
            <a:r>
              <a:rPr lang="et-EE" sz="1800" dirty="0"/>
              <a:t>Sihid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x="5768026" y="1497889"/>
            <a:ext cx="1614000" cy="3078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t-E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enesejuhitud õpe</a:t>
            </a:r>
          </a:p>
        </p:txBody>
      </p:sp>
      <p:sp>
        <p:nvSpPr>
          <p:cNvPr id="246" name="Shape 246"/>
          <p:cNvSpPr txBox="1"/>
          <p:nvPr/>
        </p:nvSpPr>
        <p:spPr>
          <a:xfrm>
            <a:off x="5768025" y="3025947"/>
            <a:ext cx="1614000" cy="5232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t-E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sisemine motivatsioon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5768025" y="3669723"/>
            <a:ext cx="1614000" cy="5232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t-E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valmisolek ebakindluseks</a:t>
            </a:r>
          </a:p>
        </p:txBody>
      </p:sp>
      <p:sp>
        <p:nvSpPr>
          <p:cNvPr id="248" name="Shape 248"/>
          <p:cNvSpPr txBox="1"/>
          <p:nvPr/>
        </p:nvSpPr>
        <p:spPr>
          <a:xfrm>
            <a:off x="5768025" y="4313498"/>
            <a:ext cx="1614000" cy="3078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</a:pPr>
            <a:r>
              <a:rPr lang="et-EE">
                <a:solidFill>
                  <a:schemeClr val="dk1"/>
                </a:solidFill>
              </a:rPr>
              <a:t>avatus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5768025" y="1935428"/>
            <a:ext cx="1614000" cy="3078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t-E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koostöine õpe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5768025" y="2372965"/>
            <a:ext cx="1614000" cy="5232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</a:pPr>
            <a:r>
              <a:rPr lang="et-EE">
                <a:solidFill>
                  <a:schemeClr val="dk1"/>
                </a:solidFill>
              </a:rPr>
              <a:t>positiivsed emotsioonid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x="5767206" y="4741864"/>
            <a:ext cx="1614000" cy="3078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</a:pPr>
            <a:r>
              <a:rPr lang="et-EE">
                <a:solidFill>
                  <a:schemeClr val="dk1"/>
                </a:solidFill>
              </a:rPr>
              <a:t>refleksioonioskus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5767206" y="5176774"/>
            <a:ext cx="1614000" cy="4214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  <a:buClr>
                <a:schemeClr val="dk2"/>
              </a:buClr>
              <a:buSzPct val="25000"/>
            </a:pPr>
            <a:r>
              <a:rPr lang="et-EE" sz="1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Eesmärgid</a:t>
            </a:r>
          </a:p>
        </p:txBody>
      </p:sp>
      <p:sp>
        <p:nvSpPr>
          <p:cNvPr id="253" name="Shape 253"/>
          <p:cNvSpPr txBox="1"/>
          <p:nvPr/>
        </p:nvSpPr>
        <p:spPr>
          <a:xfrm>
            <a:off x="231466" y="5178017"/>
            <a:ext cx="1535123" cy="4214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  <a:buClr>
                <a:schemeClr val="dk2"/>
              </a:buClr>
              <a:buSzPct val="25000"/>
            </a:pPr>
            <a:r>
              <a:rPr lang="et-EE" sz="1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Kategooriad</a:t>
            </a:r>
          </a:p>
        </p:txBody>
      </p:sp>
      <p:sp>
        <p:nvSpPr>
          <p:cNvPr id="254" name="Shape 254"/>
          <p:cNvSpPr txBox="1"/>
          <p:nvPr/>
        </p:nvSpPr>
        <p:spPr>
          <a:xfrm rot="-809">
            <a:off x="231634" y="4142166"/>
            <a:ext cx="1274100" cy="7386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t-E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õpetamis- ja õppimis</a:t>
            </a:r>
            <a:r>
              <a:rPr lang="et-EE">
                <a:solidFill>
                  <a:schemeClr val="dk1"/>
                </a:solidFill>
              </a:rPr>
              <a:t>-</a:t>
            </a:r>
            <a:br>
              <a:rPr lang="et-EE">
                <a:solidFill>
                  <a:schemeClr val="dk1"/>
                </a:solidFill>
              </a:rPr>
            </a:br>
            <a:r>
              <a:rPr lang="et-E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protsess</a:t>
            </a:r>
          </a:p>
        </p:txBody>
      </p:sp>
      <p:sp>
        <p:nvSpPr>
          <p:cNvPr id="255" name="Shape 255"/>
          <p:cNvSpPr txBox="1"/>
          <p:nvPr/>
        </p:nvSpPr>
        <p:spPr>
          <a:xfrm>
            <a:off x="231466" y="3227500"/>
            <a:ext cx="1274422" cy="30777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t-EE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õpikeskkond</a:t>
            </a:r>
          </a:p>
        </p:txBody>
      </p:sp>
      <p:sp>
        <p:nvSpPr>
          <p:cNvPr id="256" name="Shape 256"/>
          <p:cNvSpPr txBox="1"/>
          <p:nvPr/>
        </p:nvSpPr>
        <p:spPr>
          <a:xfrm>
            <a:off x="231466" y="1776761"/>
            <a:ext cx="1274422" cy="73866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t-E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arusaam õppimisest ja õpetamisest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1766589" y="5176527"/>
            <a:ext cx="3590009" cy="4214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  <a:buClr>
                <a:schemeClr val="dk2"/>
              </a:buClr>
              <a:buSzPct val="25000"/>
            </a:pPr>
            <a:r>
              <a:rPr lang="et-EE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Elemendid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1766667" y="1448795"/>
            <a:ext cx="3579432" cy="138499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t-EE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sisaldab õppima õppimist, teadmiste baasi loomist ja motivatsiooni kujundamist, strateegiate õppimist; koostöine konstrueerimisprotsess, milles omandatu on ülekantav situatsioonide ja kontekstide vahel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1766668" y="2904334"/>
            <a:ext cx="3579432" cy="95410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t-EE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avatud, koostööd soodustav, ise eesmärkide seadmist ja saavutamise juhtimist toetav; positiivseid emotsioone loov; personaliseeritud</a:t>
            </a:r>
          </a:p>
        </p:txBody>
      </p:sp>
      <p:sp>
        <p:nvSpPr>
          <p:cNvPr id="260" name="Shape 260"/>
          <p:cNvSpPr txBox="1"/>
          <p:nvPr/>
        </p:nvSpPr>
        <p:spPr>
          <a:xfrm>
            <a:off x="1766668" y="3925165"/>
            <a:ext cx="3579432" cy="116955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t-EE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konstruktivistlik, koostöine; arutelu ja refleksioon; hinnatakse ka protsessi ja koostööoskusi, emotsionaalseid aspekte; protsessi juhtimine antakse järk-järgult õppijale üle; strateegiate teadvustamine</a:t>
            </a:r>
          </a:p>
        </p:txBody>
      </p:sp>
      <p:cxnSp>
        <p:nvCxnSpPr>
          <p:cNvPr id="261" name="Shape 261"/>
          <p:cNvCxnSpPr>
            <a:stCxn id="256" idx="3"/>
            <a:endCxn id="258" idx="1"/>
          </p:cNvCxnSpPr>
          <p:nvPr/>
        </p:nvCxnSpPr>
        <p:spPr>
          <a:xfrm rot="10800000" flipH="1">
            <a:off x="1505890" y="2141293"/>
            <a:ext cx="260699" cy="4800"/>
          </a:xfrm>
          <a:prstGeom prst="straightConnector1">
            <a:avLst/>
          </a:prstGeom>
          <a:noFill/>
          <a:ln w="22225" cap="rnd" cmpd="sng">
            <a:solidFill>
              <a:srgbClr val="0096FF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262" name="Shape 262"/>
          <p:cNvSpPr txBox="1"/>
          <p:nvPr/>
        </p:nvSpPr>
        <p:spPr>
          <a:xfrm>
            <a:off x="7791824" y="2980401"/>
            <a:ext cx="1161675" cy="57269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t-EE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elukestev</a:t>
            </a:r>
          </a:p>
          <a:p>
            <a:pPr algn="ctr">
              <a:buClr>
                <a:schemeClr val="dk1"/>
              </a:buClr>
            </a:pPr>
            <a:r>
              <a:rPr lang="et-EE" dirty="0">
                <a:solidFill>
                  <a:schemeClr val="dk1"/>
                </a:solidFill>
              </a:rPr>
              <a:t>õppimine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7791824" y="1668900"/>
            <a:ext cx="1161675" cy="95399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t-E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avatud ja seoseid loov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t-E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hoiak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x="7791813" y="3883557"/>
            <a:ext cx="1161675" cy="96277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t-EE" sz="1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dünaamiline teadmiste </a:t>
            </a:r>
            <a:r>
              <a:rPr lang="et-EE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 oskuste baas</a:t>
            </a:r>
          </a:p>
        </p:txBody>
      </p:sp>
      <p:cxnSp>
        <p:nvCxnSpPr>
          <p:cNvPr id="265" name="Shape 265"/>
          <p:cNvCxnSpPr>
            <a:stCxn id="255" idx="3"/>
            <a:endCxn id="259" idx="1"/>
          </p:cNvCxnSpPr>
          <p:nvPr/>
        </p:nvCxnSpPr>
        <p:spPr>
          <a:xfrm>
            <a:off x="1505890" y="3381387"/>
            <a:ext cx="260699" cy="0"/>
          </a:xfrm>
          <a:prstGeom prst="straightConnector1">
            <a:avLst/>
          </a:prstGeom>
          <a:noFill/>
          <a:ln w="22225" cap="rnd" cmpd="sng">
            <a:solidFill>
              <a:srgbClr val="0096FF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66" name="Shape 266"/>
          <p:cNvCxnSpPr>
            <a:stCxn id="254" idx="3"/>
            <a:endCxn id="260" idx="1"/>
          </p:cNvCxnSpPr>
          <p:nvPr/>
        </p:nvCxnSpPr>
        <p:spPr>
          <a:xfrm rot="10800000" flipH="1">
            <a:off x="1505734" y="4509816"/>
            <a:ext cx="261000" cy="1500"/>
          </a:xfrm>
          <a:prstGeom prst="straightConnector1">
            <a:avLst/>
          </a:prstGeom>
          <a:noFill/>
          <a:ln w="22225" cap="rnd" cmpd="sng">
            <a:solidFill>
              <a:srgbClr val="0096FF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67" name="Shape 267"/>
          <p:cNvCxnSpPr>
            <a:stCxn id="263" idx="2"/>
            <a:endCxn id="262" idx="0"/>
          </p:cNvCxnSpPr>
          <p:nvPr/>
        </p:nvCxnSpPr>
        <p:spPr>
          <a:xfrm>
            <a:off x="8372662" y="2622899"/>
            <a:ext cx="0" cy="357502"/>
          </a:xfrm>
          <a:prstGeom prst="straightConnector1">
            <a:avLst/>
          </a:prstGeom>
          <a:noFill/>
          <a:ln w="22225" cap="rnd" cmpd="sng">
            <a:solidFill>
              <a:srgbClr val="0096FF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68" name="Shape 268"/>
          <p:cNvCxnSpPr>
            <a:stCxn id="262" idx="2"/>
            <a:endCxn id="264" idx="0"/>
          </p:cNvCxnSpPr>
          <p:nvPr/>
        </p:nvCxnSpPr>
        <p:spPr>
          <a:xfrm flipH="1">
            <a:off x="8372651" y="3553100"/>
            <a:ext cx="11" cy="330457"/>
          </a:xfrm>
          <a:prstGeom prst="straightConnector1">
            <a:avLst/>
          </a:prstGeom>
          <a:noFill/>
          <a:ln w="22225" cap="rnd" cmpd="sng">
            <a:solidFill>
              <a:srgbClr val="0096FF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269" name="Shape 269"/>
          <p:cNvSpPr/>
          <p:nvPr/>
        </p:nvSpPr>
        <p:spPr>
          <a:xfrm>
            <a:off x="5421051" y="1448794"/>
            <a:ext cx="236992" cy="3645922"/>
          </a:xfrm>
          <a:prstGeom prst="rightBrace">
            <a:avLst>
              <a:gd name="adj1" fmla="val 8333"/>
              <a:gd name="adj2" fmla="val 50000"/>
            </a:avLst>
          </a:prstGeom>
          <a:noFill/>
          <a:ln w="22225" cap="flat" cmpd="sng">
            <a:solidFill>
              <a:srgbClr val="0096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Shape 270"/>
          <p:cNvSpPr/>
          <p:nvPr/>
        </p:nvSpPr>
        <p:spPr>
          <a:xfrm>
            <a:off x="7501250" y="1497899"/>
            <a:ext cx="180600" cy="3540300"/>
          </a:xfrm>
          <a:prstGeom prst="rightBrace">
            <a:avLst>
              <a:gd name="adj1" fmla="val 8333"/>
              <a:gd name="adj2" fmla="val 50000"/>
            </a:avLst>
          </a:prstGeom>
          <a:noFill/>
          <a:ln w="22225" cap="flat" cmpd="sng">
            <a:solidFill>
              <a:srgbClr val="0096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1" name="Shape 271"/>
          <p:cNvCxnSpPr>
            <a:stCxn id="256" idx="2"/>
            <a:endCxn id="255" idx="0"/>
          </p:cNvCxnSpPr>
          <p:nvPr/>
        </p:nvCxnSpPr>
        <p:spPr>
          <a:xfrm>
            <a:off x="868678" y="2515425"/>
            <a:ext cx="0" cy="712200"/>
          </a:xfrm>
          <a:prstGeom prst="straightConnector1">
            <a:avLst/>
          </a:prstGeom>
          <a:noFill/>
          <a:ln w="22225" cap="rnd" cmpd="sng">
            <a:solidFill>
              <a:srgbClr val="0096FF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72" name="Shape 272"/>
          <p:cNvCxnSpPr>
            <a:stCxn id="255" idx="2"/>
            <a:endCxn id="254" idx="0"/>
          </p:cNvCxnSpPr>
          <p:nvPr/>
        </p:nvCxnSpPr>
        <p:spPr>
          <a:xfrm>
            <a:off x="868678" y="3535276"/>
            <a:ext cx="0" cy="606900"/>
          </a:xfrm>
          <a:prstGeom prst="straightConnector1">
            <a:avLst/>
          </a:prstGeom>
          <a:noFill/>
          <a:ln w="22225" cap="rnd" cmpd="sng">
            <a:solidFill>
              <a:srgbClr val="0096FF"/>
            </a:solidFill>
            <a:prstDash val="solid"/>
            <a:round/>
            <a:headEnd type="none" w="med" len="med"/>
            <a:tailEnd type="stealth" w="lg" len="lg"/>
          </a:ln>
        </p:spPr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951" y="5892799"/>
            <a:ext cx="817532" cy="827075"/>
          </a:xfrm>
          <a:prstGeom prst="rect">
            <a:avLst/>
          </a:prstGeom>
        </p:spPr>
      </p:pic>
      <p:sp>
        <p:nvSpPr>
          <p:cNvPr id="36" name="Shape 243"/>
          <p:cNvSpPr txBox="1">
            <a:spLocks/>
          </p:cNvSpPr>
          <p:nvPr/>
        </p:nvSpPr>
        <p:spPr>
          <a:xfrm>
            <a:off x="311701" y="365543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 anchorCtr="0">
            <a:normAutofit fontScale="90000" lnSpcReduction="20000"/>
          </a:bodyPr>
          <a:lstStyle>
            <a:lvl1pPr marL="0" marR="0" lv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300" b="1" i="0" u="none" strike="noStrike" kern="1200" cap="none">
                <a:solidFill>
                  <a:srgbClr val="203F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300" b="1" i="0" u="none" strike="noStrike" cap="none">
                <a:solidFill>
                  <a:srgbClr val="203F8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300" b="1" i="0" u="none" strike="noStrike" cap="none">
                <a:solidFill>
                  <a:srgbClr val="203F8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300" b="1" i="0" u="none" strike="noStrike" cap="none">
                <a:solidFill>
                  <a:srgbClr val="203F8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300" b="1" i="0" u="none" strike="noStrike" cap="none">
                <a:solidFill>
                  <a:srgbClr val="203F8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429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3300" b="1" i="0" u="none" strike="noStrike" cap="none">
                <a:solidFill>
                  <a:srgbClr val="203F8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6858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3300" b="1" i="0" u="none" strike="noStrike" cap="none">
                <a:solidFill>
                  <a:srgbClr val="203F8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0287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3300" b="1" i="0" u="none" strike="noStrike" cap="none">
                <a:solidFill>
                  <a:srgbClr val="203F8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716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3300" b="1" i="0" u="none" strike="noStrike" cap="none">
                <a:solidFill>
                  <a:srgbClr val="203F8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>
              <a:spcBef>
                <a:spcPct val="0"/>
              </a:spcBef>
            </a:pPr>
            <a:r>
              <a:rPr lang="et-EE" sz="4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Nüüdisaegse õpikäsituse mudel (TÜ)</a:t>
            </a:r>
            <a:endParaRPr lang="et-EE" sz="4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4182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311701" y="365543"/>
            <a:ext cx="8520599" cy="572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spcBef>
                <a:spcPct val="0"/>
              </a:spcBef>
            </a:pPr>
            <a:r>
              <a:rPr lang="et-EE" sz="4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Nüüdisaegse õpikäsituse mudel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68020" y="1110962"/>
            <a:ext cx="7782132" cy="4751358"/>
            <a:chOff x="668020" y="1509742"/>
            <a:chExt cx="7782132" cy="4751358"/>
          </a:xfrm>
        </p:grpSpPr>
        <p:sp>
          <p:nvSpPr>
            <p:cNvPr id="31" name="Rounded Rectangle 30"/>
            <p:cNvSpPr/>
            <p:nvPr/>
          </p:nvSpPr>
          <p:spPr>
            <a:xfrm>
              <a:off x="1920220" y="1670949"/>
              <a:ext cx="3812855" cy="357721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 sz="1800" dirty="0"/>
            </a:p>
          </p:txBody>
        </p:sp>
        <p:sp>
          <p:nvSpPr>
            <p:cNvPr id="32" name="Pentagon 31"/>
            <p:cNvSpPr/>
            <p:nvPr/>
          </p:nvSpPr>
          <p:spPr>
            <a:xfrm>
              <a:off x="702795" y="1759794"/>
              <a:ext cx="1238510" cy="769131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sz="1200" dirty="0" smtClean="0"/>
                <a:t>Tööturu muutused</a:t>
              </a:r>
              <a:endParaRPr lang="et-EE" sz="1200" dirty="0"/>
            </a:p>
          </p:txBody>
        </p:sp>
        <p:sp>
          <p:nvSpPr>
            <p:cNvPr id="33" name="Pentagon 32"/>
            <p:cNvSpPr/>
            <p:nvPr/>
          </p:nvSpPr>
          <p:spPr>
            <a:xfrm>
              <a:off x="702794" y="2659639"/>
              <a:ext cx="1238510" cy="769131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rtlCol="0" anchor="ctr"/>
            <a:lstStyle/>
            <a:p>
              <a:pPr algn="ctr"/>
              <a:r>
                <a:rPr lang="et-EE" sz="1200" dirty="0" smtClean="0"/>
                <a:t>Ühiskondlikud muutused</a:t>
              </a:r>
              <a:endParaRPr lang="et-EE" sz="1200" dirty="0"/>
            </a:p>
          </p:txBody>
        </p:sp>
        <p:sp>
          <p:nvSpPr>
            <p:cNvPr id="34" name="Pentagon 33"/>
            <p:cNvSpPr/>
            <p:nvPr/>
          </p:nvSpPr>
          <p:spPr>
            <a:xfrm>
              <a:off x="702795" y="4448245"/>
              <a:ext cx="1238510" cy="769131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sz="1200" dirty="0" smtClean="0"/>
                <a:t>Poliitilised valikud</a:t>
              </a:r>
              <a:endParaRPr lang="et-EE" sz="1200" dirty="0"/>
            </a:p>
          </p:txBody>
        </p:sp>
        <p:sp>
          <p:nvSpPr>
            <p:cNvPr id="35" name="Pentagon 34"/>
            <p:cNvSpPr/>
            <p:nvPr/>
          </p:nvSpPr>
          <p:spPr>
            <a:xfrm>
              <a:off x="702795" y="3559484"/>
              <a:ext cx="1238510" cy="769131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sz="1200" dirty="0" smtClean="0"/>
                <a:t>Tehnoloogia areng</a:t>
              </a:r>
              <a:endParaRPr lang="et-EE" sz="1200" dirty="0"/>
            </a:p>
          </p:txBody>
        </p:sp>
        <p:sp>
          <p:nvSpPr>
            <p:cNvPr id="36" name="Striped Right Arrow 35"/>
            <p:cNvSpPr/>
            <p:nvPr/>
          </p:nvSpPr>
          <p:spPr>
            <a:xfrm>
              <a:off x="5549571" y="1509742"/>
              <a:ext cx="1451998" cy="1194270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720"/>
                </a:lnSpc>
              </a:pPr>
              <a:r>
                <a:rPr lang="et-EE" sz="1200" dirty="0" smtClean="0"/>
                <a:t>Ainealased teadmised ja oskused</a:t>
              </a:r>
              <a:endParaRPr lang="et-EE" sz="1200" dirty="0"/>
            </a:p>
          </p:txBody>
        </p:sp>
        <p:sp>
          <p:nvSpPr>
            <p:cNvPr id="37" name="Striped Right Arrow 36"/>
            <p:cNvSpPr/>
            <p:nvPr/>
          </p:nvSpPr>
          <p:spPr>
            <a:xfrm>
              <a:off x="5549571" y="2267746"/>
              <a:ext cx="1451998" cy="994526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t-EE" sz="1200" dirty="0" smtClean="0"/>
                <a:t>Õpioskused</a:t>
              </a:r>
              <a:endParaRPr lang="et-EE" sz="1200" dirty="0"/>
            </a:p>
          </p:txBody>
        </p:sp>
        <p:sp>
          <p:nvSpPr>
            <p:cNvPr id="38" name="Striped Right Arrow 37"/>
            <p:cNvSpPr/>
            <p:nvPr/>
          </p:nvSpPr>
          <p:spPr>
            <a:xfrm>
              <a:off x="5549571" y="2939436"/>
              <a:ext cx="1498164" cy="994526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t-EE" sz="1200" dirty="0" smtClean="0"/>
                <a:t>Koostöö-oskused</a:t>
              </a:r>
              <a:endParaRPr lang="et-EE" sz="1200" dirty="0"/>
            </a:p>
          </p:txBody>
        </p:sp>
        <p:sp>
          <p:nvSpPr>
            <p:cNvPr id="39" name="Striped Right Arrow 38"/>
            <p:cNvSpPr/>
            <p:nvPr/>
          </p:nvSpPr>
          <p:spPr>
            <a:xfrm>
              <a:off x="5549571" y="3591266"/>
              <a:ext cx="1451998" cy="994526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t-EE" sz="1200" dirty="0" smtClean="0"/>
                <a:t>Enese-juhtimine</a:t>
              </a:r>
              <a:endParaRPr lang="et-EE" sz="1200" dirty="0"/>
            </a:p>
          </p:txBody>
        </p:sp>
        <p:sp>
          <p:nvSpPr>
            <p:cNvPr id="40" name="Striped Right Arrow 39"/>
            <p:cNvSpPr/>
            <p:nvPr/>
          </p:nvSpPr>
          <p:spPr>
            <a:xfrm>
              <a:off x="5549571" y="4262956"/>
              <a:ext cx="1451998" cy="994526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t-EE" sz="1200" dirty="0" smtClean="0"/>
                <a:t>Subjektiivne heaolu</a:t>
              </a:r>
              <a:endParaRPr lang="et-EE" sz="1200" dirty="0"/>
            </a:p>
          </p:txBody>
        </p:sp>
        <p:sp>
          <p:nvSpPr>
            <p:cNvPr id="41" name="Striped Right Arrow 40"/>
            <p:cNvSpPr/>
            <p:nvPr/>
          </p:nvSpPr>
          <p:spPr>
            <a:xfrm>
              <a:off x="7079772" y="1748463"/>
              <a:ext cx="1370380" cy="1246391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sz="1200" dirty="0" smtClean="0"/>
                <a:t>Enese-teostus</a:t>
              </a:r>
              <a:endParaRPr lang="et-EE" sz="1200" dirty="0"/>
            </a:p>
          </p:txBody>
        </p:sp>
        <p:sp>
          <p:nvSpPr>
            <p:cNvPr id="42" name="Striped Right Arrow 41"/>
            <p:cNvSpPr/>
            <p:nvPr/>
          </p:nvSpPr>
          <p:spPr>
            <a:xfrm>
              <a:off x="7079772" y="2939436"/>
              <a:ext cx="1370380" cy="1246391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sz="1200" dirty="0" smtClean="0"/>
                <a:t>Avatus</a:t>
              </a:r>
              <a:endParaRPr lang="et-EE" sz="1200" dirty="0"/>
            </a:p>
          </p:txBody>
        </p:sp>
        <p:sp>
          <p:nvSpPr>
            <p:cNvPr id="43" name="Striped Right Arrow 42"/>
            <p:cNvSpPr/>
            <p:nvPr/>
          </p:nvSpPr>
          <p:spPr>
            <a:xfrm>
              <a:off x="7079772" y="4011091"/>
              <a:ext cx="1370380" cy="1246391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sz="1200" dirty="0" smtClean="0"/>
                <a:t>Elukestev õppimine</a:t>
              </a:r>
              <a:endParaRPr lang="et-EE" sz="1200" dirty="0"/>
            </a:p>
          </p:txBody>
        </p:sp>
        <p:graphicFrame>
          <p:nvGraphicFramePr>
            <p:cNvPr id="44" name="Skemaatiline diagramm 10"/>
            <p:cNvGraphicFramePr/>
            <p:nvPr>
              <p:extLst>
                <p:ext uri="{D42A27DB-BD31-4B8C-83A1-F6EECF244321}">
                  <p14:modId xmlns:p14="http://schemas.microsoft.com/office/powerpoint/2010/main" val="1485669165"/>
                </p:ext>
              </p:extLst>
            </p:nvPr>
          </p:nvGraphicFramePr>
          <p:xfrm>
            <a:off x="668020" y="5333313"/>
            <a:ext cx="1352260" cy="92778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45" name="Skemaatiline diagramm 27"/>
            <p:cNvGraphicFramePr/>
            <p:nvPr>
              <p:extLst>
                <p:ext uri="{D42A27DB-BD31-4B8C-83A1-F6EECF244321}">
                  <p14:modId xmlns:p14="http://schemas.microsoft.com/office/powerpoint/2010/main" val="849292486"/>
                </p:ext>
              </p:extLst>
            </p:nvPr>
          </p:nvGraphicFramePr>
          <p:xfrm>
            <a:off x="2033835" y="1830317"/>
            <a:ext cx="3367734" cy="326427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46" name="Ümarnurkne ristkülik 3"/>
            <p:cNvSpPr/>
            <p:nvPr/>
          </p:nvSpPr>
          <p:spPr>
            <a:xfrm>
              <a:off x="3219773" y="2927500"/>
              <a:ext cx="1065408" cy="1064111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t-EE" sz="1800" b="1" dirty="0" smtClean="0"/>
                <a:t>ÕPPIJA </a:t>
              </a:r>
              <a:br>
                <a:rPr lang="et-EE" sz="1800" b="1" dirty="0" smtClean="0"/>
              </a:br>
              <a:r>
                <a:rPr lang="et-EE" sz="1800" b="1" dirty="0" smtClean="0"/>
                <a:t>ARENG</a:t>
              </a:r>
              <a:endParaRPr lang="et-EE" sz="1800" b="1" dirty="0"/>
            </a:p>
          </p:txBody>
        </p:sp>
        <p:graphicFrame>
          <p:nvGraphicFramePr>
            <p:cNvPr id="47" name="Skemaatiline diagramm 10"/>
            <p:cNvGraphicFramePr/>
            <p:nvPr>
              <p:extLst>
                <p:ext uri="{D42A27DB-BD31-4B8C-83A1-F6EECF244321}">
                  <p14:modId xmlns:p14="http://schemas.microsoft.com/office/powerpoint/2010/main" val="1882494240"/>
                </p:ext>
              </p:extLst>
            </p:nvPr>
          </p:nvGraphicFramePr>
          <p:xfrm>
            <a:off x="2065403" y="5331531"/>
            <a:ext cx="3419807" cy="92778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grpSp>
          <p:nvGrpSpPr>
            <p:cNvPr id="48" name="Group 47"/>
            <p:cNvGrpSpPr/>
            <p:nvPr/>
          </p:nvGrpSpPr>
          <p:grpSpPr>
            <a:xfrm>
              <a:off x="5530335" y="5339723"/>
              <a:ext cx="1436458" cy="914968"/>
              <a:chOff x="0" y="5507"/>
              <a:chExt cx="3123040" cy="786240"/>
            </a:xfrm>
          </p:grpSpPr>
          <p:sp>
            <p:nvSpPr>
              <p:cNvPr id="53" name="Rounded Rectangle 52"/>
              <p:cNvSpPr/>
              <p:nvPr/>
            </p:nvSpPr>
            <p:spPr>
              <a:xfrm>
                <a:off x="0" y="5507"/>
                <a:ext cx="3123040" cy="786240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4" name="Rounded Rectangle 4"/>
              <p:cNvSpPr/>
              <p:nvPr/>
            </p:nvSpPr>
            <p:spPr>
              <a:xfrm>
                <a:off x="38381" y="43888"/>
                <a:ext cx="3046278" cy="7094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t-EE" sz="1800" kern="1200" dirty="0" smtClean="0"/>
                  <a:t>Õpi-eesmärgid</a:t>
                </a:r>
                <a:endParaRPr lang="et-EE" sz="1800" kern="1200" dirty="0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7011917" y="5339723"/>
              <a:ext cx="1436458" cy="914968"/>
              <a:chOff x="0" y="5507"/>
              <a:chExt cx="3123040" cy="786240"/>
            </a:xfrm>
          </p:grpSpPr>
          <p:sp>
            <p:nvSpPr>
              <p:cNvPr id="51" name="Rounded Rectangle 50"/>
              <p:cNvSpPr/>
              <p:nvPr/>
            </p:nvSpPr>
            <p:spPr>
              <a:xfrm>
                <a:off x="0" y="5507"/>
                <a:ext cx="3123040" cy="786240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2" name="Rounded Rectangle 4"/>
              <p:cNvSpPr/>
              <p:nvPr/>
            </p:nvSpPr>
            <p:spPr>
              <a:xfrm>
                <a:off x="38381" y="43888"/>
                <a:ext cx="3046278" cy="7094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t-EE" sz="1800" dirty="0" smtClean="0"/>
                  <a:t>Laiemad sihid</a:t>
                </a:r>
                <a:endParaRPr lang="et-EE" sz="1800" kern="1200" dirty="0"/>
              </a:p>
            </p:txBody>
          </p:sp>
        </p:grp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951" y="5892799"/>
            <a:ext cx="817532" cy="82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61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5000" y="431799"/>
            <a:ext cx="7772400" cy="863601"/>
          </a:xfrm>
        </p:spPr>
        <p:txBody>
          <a:bodyPr>
            <a:normAutofit/>
          </a:bodyPr>
          <a:lstStyle/>
          <a:p>
            <a:r>
              <a:rPr lang="et-EE" sz="4400" b="1" dirty="0" smtClean="0"/>
              <a:t>Mis on sellelt mudelilt puudus?</a:t>
            </a:r>
            <a:endParaRPr lang="en-US" sz="4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951" y="5892799"/>
            <a:ext cx="817532" cy="8270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85685" y="1945459"/>
            <a:ext cx="73439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hlinkClick r:id="rId4"/>
              </a:rPr>
              <a:t>answergarden.ch/551280</a:t>
            </a:r>
            <a:endParaRPr lang="et-EE" sz="4000" dirty="0"/>
          </a:p>
        </p:txBody>
      </p:sp>
      <p:sp>
        <p:nvSpPr>
          <p:cNvPr id="6" name="Rectangle 5"/>
          <p:cNvSpPr/>
          <p:nvPr/>
        </p:nvSpPr>
        <p:spPr>
          <a:xfrm>
            <a:off x="885685" y="1377451"/>
            <a:ext cx="4800801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t-EE" sz="2800" dirty="0" smtClean="0"/>
              <a:t>Üks lühike mõte (sõna) korraga!</a:t>
            </a:r>
            <a:endParaRPr lang="et-EE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6"/>
          <a:stretch/>
        </p:blipFill>
        <p:spPr>
          <a:xfrm>
            <a:off x="2462142" y="2743200"/>
            <a:ext cx="4191000" cy="379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80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05101"/>
            <a:ext cx="7772400" cy="3310774"/>
          </a:xfrm>
        </p:spPr>
        <p:txBody>
          <a:bodyPr>
            <a:normAutofit fontScale="90000"/>
          </a:bodyPr>
          <a:lstStyle/>
          <a:p>
            <a:pPr algn="l"/>
            <a:r>
              <a:rPr lang="et-EE" dirty="0" smtClean="0"/>
              <a:t>Kuidas defineerida ja hinnata eesmärke, mille saavutatus näitab </a:t>
            </a:r>
            <a:r>
              <a:rPr lang="et-EE" smtClean="0"/>
              <a:t>õpikäsituse nüüdisaegsust?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951" y="5892799"/>
            <a:ext cx="817532" cy="82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5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sz="3600" b="1" dirty="0" smtClean="0"/>
              <a:t>Ainealased teadmised ja oskused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4460"/>
            <a:ext cx="7886700" cy="48816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t-EE" dirty="0" smtClean="0"/>
              <a:t>Teadmiste hulga kasv maailmas (!)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t-EE" dirty="0" smtClean="0"/>
              <a:t>Mis on oluline 10 aasta pärast</a:t>
            </a:r>
            <a:r>
              <a:rPr lang="is-IS" dirty="0" smtClean="0"/>
              <a:t>? (robotid...)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is-IS" dirty="0" smtClean="0"/>
              <a:t>Pigem vaja mõelda üldisematele oskustele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is-IS" dirty="0" smtClean="0"/>
              <a:t>Nt loodusteadustes loodusteaduslik kirjaoskus</a:t>
            </a:r>
          </a:p>
          <a:p>
            <a:pPr marL="533400" lvl="1" indent="0">
              <a:buNone/>
            </a:pPr>
            <a:r>
              <a:rPr lang="et-EE" dirty="0"/>
              <a:t>Lihtsustatult on loodusteadusliku kirjaoskuse kontekstis vaadeldavad ja arendatavad kolm dimensiooni:</a:t>
            </a:r>
          </a:p>
          <a:p>
            <a:pPr marL="990600" lvl="1" indent="-457200">
              <a:buFont typeface="+mj-lt"/>
              <a:buAutoNum type="arabicParenR"/>
            </a:pPr>
            <a:r>
              <a:rPr lang="et-EE" dirty="0"/>
              <a:t>loodusteaduslikud teadmised ja oskused ning nendega seonduvalt otsuste tegemise oskused,</a:t>
            </a:r>
          </a:p>
          <a:p>
            <a:pPr marL="990600" lvl="1" indent="-457200">
              <a:buFont typeface="+mj-lt"/>
              <a:buAutoNum type="arabicParenR"/>
            </a:pPr>
            <a:r>
              <a:rPr lang="et-EE" dirty="0"/>
              <a:t>uurimuslikud oskused ning </a:t>
            </a:r>
          </a:p>
          <a:p>
            <a:pPr marL="990600" lvl="1" indent="-457200">
              <a:buFont typeface="+mj-lt"/>
              <a:buAutoNum type="arabicParenR"/>
            </a:pPr>
            <a:r>
              <a:rPr lang="et-EE" dirty="0"/>
              <a:t>loodusteadustega seonduvaid tegevusi toetavad hoiakud ja </a:t>
            </a:r>
            <a:r>
              <a:rPr lang="et-EE" dirty="0" smtClean="0"/>
              <a:t>väärtushinnangud</a:t>
            </a:r>
            <a:r>
              <a:rPr lang="et-EE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951" y="5892799"/>
            <a:ext cx="817532" cy="82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9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38942" y="88901"/>
            <a:ext cx="8425657" cy="90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t-EE" sz="3600" b="1" dirty="0" smtClean="0"/>
              <a:t>Näide: hinnatavad </a:t>
            </a:r>
            <a:r>
              <a:rPr lang="et-EE" sz="3600" b="1" dirty="0" smtClean="0"/>
              <a:t>tunnused</a:t>
            </a:r>
            <a:endParaRPr lang="en" sz="3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92455"/>
              </p:ext>
            </p:extLst>
          </p:nvPr>
        </p:nvGraphicFramePr>
        <p:xfrm>
          <a:off x="438943" y="795970"/>
          <a:ext cx="8425657" cy="587432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6257"/>
                <a:gridCol w="2819400"/>
                <a:gridCol w="5080000"/>
              </a:tblGrid>
              <a:tr h="3048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b="1">
                          <a:effectLst/>
                        </a:rPr>
                        <a:t>Kood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b="1">
                          <a:effectLst/>
                        </a:rPr>
                        <a:t>Loodusteaduslikku kirjaoskust kirjeldav tunnus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b="1" dirty="0">
                          <a:effectLst/>
                        </a:rPr>
                        <a:t>Tasemete kirjeldused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</a:tr>
              <a:tr h="6350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T1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dirty="0">
                          <a:effectLst/>
                        </a:rPr>
                        <a:t>selgitab ja analüüsib loodusobjekte, nähtusi ja protsesse ning nendevahelisi põhjus-tagajärg seoseid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a) selgitab loodusobjektiga seonduvat</a:t>
                      </a:r>
                      <a:endParaRPr lang="en-US" sz="140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b) selgitab nähtust või protsessi</a:t>
                      </a:r>
                      <a:endParaRPr lang="en-US" sz="140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c) selgitab põhjus-tagajärg seost</a:t>
                      </a:r>
                      <a:endParaRPr lang="en-US" sz="140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d) seostab erinevaid nähtusi ja protsesse omavahel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</a:tr>
              <a:tr h="393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T2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kasutab korrektselt loodusteaduslikke mõisteid, sümboleid ning ühikuid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a) kasutab etteantud mõistet õigesti (nt valib valikvastustest õige)</a:t>
                      </a:r>
                      <a:endParaRPr lang="en-US" sz="140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b) kasutab etteantud ühikut või sümbolit õigesti (nt valib valikvastustest õige)</a:t>
                      </a:r>
                      <a:endParaRPr lang="en-US" sz="140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c) sõnastab ise küsimusele vastuse, kasutades loodusteaduslikke mõisteid, ühikuid või sümboleid õigesti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</a:tr>
              <a:tr h="3556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T3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dirty="0">
                          <a:effectLst/>
                        </a:rPr>
                        <a:t>saab aru loodusteaduslikust tekstist ning loob ise lihtsa loodusteadusliku teksti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dirty="0">
                          <a:effectLst/>
                        </a:rPr>
                        <a:t>a) leiab teksti põhjal vastatavale küsimusele vastuse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dirty="0" err="1">
                          <a:effectLst/>
                        </a:rPr>
                        <a:t>b</a:t>
                      </a:r>
                      <a:r>
                        <a:rPr lang="et-EE" sz="1400" dirty="0">
                          <a:effectLst/>
                        </a:rPr>
                        <a:t>) seob kaks tekstis esitatud ja talle ette antud mõtet/mõistet/sõna oma vastuses kokku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dirty="0">
                          <a:effectLst/>
                        </a:rPr>
                        <a:t>c) kirjutab teksti, milles kasutab ülesandes esitatud või ise katses avastatud infot ja täiendab seda mujalt pärineva infoga (nt põhjendab eelteadmistele tuginevalt)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dirty="0">
                          <a:effectLst/>
                        </a:rPr>
                        <a:t>d) leiab koostatud tekstist üles vead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</a:tr>
              <a:tr h="3556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b="1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T4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kasutab nähtuste, protsesside ja süsteemide ning seoste selgitamisel mudelit (joonis, skeem, kaart jmt) või koostab vajadusel ise mudeli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a) valib välja õige mudeli/joonise, mis selgitab nähtust, protsessi või süsteemi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b</a:t>
                      </a:r>
                      <a:r>
                        <a:rPr lang="et-EE" sz="1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) täiendab mõistekaarti või joonist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c) koostab mõistekaardi või joonise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d) kirjeldab mudelit, mis sobib mingi nähtuse, protsessi või süsteemi tundmaõppimiseks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66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881786"/>
              </p:ext>
            </p:extLst>
          </p:nvPr>
        </p:nvGraphicFramePr>
        <p:xfrm>
          <a:off x="292100" y="364586"/>
          <a:ext cx="8572501" cy="61261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29442"/>
                <a:gridCol w="2278858"/>
                <a:gridCol w="5664201"/>
              </a:tblGrid>
              <a:tr h="13941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350" b="1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T4</a:t>
                      </a:r>
                      <a:endParaRPr lang="en-US" sz="135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35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kasutab nähtuste, protsesside ja süsteemide ning seoste selgitamisel mudelit (joonis, skeem, kaart jmt) või koostab vajadusel ise mudeli</a:t>
                      </a:r>
                      <a:endParaRPr lang="en-US" sz="135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35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a) valib välja õige mudeli/joonise, mis selgitab nähtust, protsessi või süsteemi</a:t>
                      </a:r>
                      <a:endParaRPr lang="en-US" sz="135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350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b</a:t>
                      </a:r>
                      <a:r>
                        <a:rPr lang="et-EE" sz="135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) täiendab mõistekaarti või joonist</a:t>
                      </a:r>
                      <a:endParaRPr lang="en-US" sz="135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35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c) koostab mõistekaardi või joonise</a:t>
                      </a:r>
                      <a:endParaRPr lang="en-US" sz="135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35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d) kirjeldab mudelit, mis sobib mingi nähtuse, protsessi või süsteemi tundmaõppimiseks</a:t>
                      </a:r>
                      <a:endParaRPr lang="en-US" sz="135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</a:tr>
              <a:tr h="20912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350" b="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T5</a:t>
                      </a:r>
                      <a:endParaRPr lang="en-US" sz="1350" b="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35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lahendab igapäevaelulisi loodusvaldkonnaga seotud probleeme ja teeb põhjendatud otsuseid toetudes loodusteaduslikele teadmistele, oskustele ja väärtushinnangutele</a:t>
                      </a:r>
                      <a:endParaRPr lang="en-US" sz="135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35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a) pakub välja probleemile sobiva lahenduse, aga arvestab vaid ühe aspektiga ja lahendust pole põhjendatud</a:t>
                      </a:r>
                      <a:endParaRPr lang="en-US" sz="135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350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b</a:t>
                      </a:r>
                      <a:r>
                        <a:rPr lang="et-EE" sz="135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) pakub välja probleemile sobiva lahenduse, mis on põhjendatud, aga arvestab vaid ühe aspektiga</a:t>
                      </a:r>
                      <a:endParaRPr lang="en-US" sz="135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35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c) pakub välja probleemile sobiva lahenduse, mis on põhjendatud ja arvestab mitme aspektiga</a:t>
                      </a:r>
                      <a:endParaRPr lang="en-US" sz="135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35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d) pakub välja probleemile sobiva lahenduse, mis on põhjendatud ja arvestab mitme eriliigilise aspektiga (nt teaduslikud, eetilised, majanduslikud ja personaalsed aspektid)</a:t>
                      </a:r>
                      <a:endParaRPr lang="en-US" sz="135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</a:tr>
              <a:tr h="162652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350" b="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T6</a:t>
                      </a:r>
                      <a:endParaRPr lang="en-US" sz="1350" b="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35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analüüsib ja tõlgendab loodusteaduslikku infot ning teeb selle põhjal asjakohaseid järeldusi ja otsuseid</a:t>
                      </a:r>
                      <a:endParaRPr lang="en-US" sz="135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35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a) kirjeldab andmeid (nt ütleb, mis oli mingi tunnuse väärtus)</a:t>
                      </a:r>
                      <a:endParaRPr lang="en-US" sz="135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35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b) viib läbi lihtsa andmeanalüüsi (nt toob välja maksimumi või võrdleb kahte situatsiooni)</a:t>
                      </a:r>
                      <a:endParaRPr lang="en-US" sz="135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35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c) viib läbi keerukama andmeanalüüsi (nt kirjeldab seost: mida suurem on üks, seda suurem on ka teine vms)</a:t>
                      </a:r>
                      <a:endParaRPr lang="en-US" sz="135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35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d) kasutab info analüüsimisel spetsiifilisi andmeanalüüsimeetodeid (võrdleb keskmisi, variatiivsust)</a:t>
                      </a:r>
                      <a:endParaRPr lang="en-US" sz="135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</a:tr>
              <a:tr h="9294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350" b="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T7</a:t>
                      </a:r>
                      <a:endParaRPr lang="en-US" sz="1350" b="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35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leiab situatsioonist (video, animatsioon, mudel, joonis, tekst) probleemi ja sõnastab selle mõistetaval kujul</a:t>
                      </a:r>
                      <a:endParaRPr lang="en-US" sz="135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35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a) täiendab probleemi etteantud sõnastust, lisades puuduva sõna</a:t>
                      </a:r>
                      <a:endParaRPr lang="en-US" sz="135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350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b</a:t>
                      </a:r>
                      <a:r>
                        <a:rPr lang="et-EE" sz="135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) valib etteantud probleemisõnastustest kõige sobivama</a:t>
                      </a:r>
                      <a:r>
                        <a:rPr lang="et-EE" sz="1350" dirty="0">
                          <a:solidFill>
                            <a:srgbClr val="000000"/>
                          </a:solidFill>
                          <a:effectLst/>
                          <a:latin typeface="PMingLiU" charset="-120"/>
                          <a:ea typeface="Calibri" charset="0"/>
                          <a:cs typeface="PMingLiU" charset="-120"/>
                        </a:rPr>
                        <a:t/>
                      </a:r>
                      <a:br>
                        <a:rPr lang="et-EE" sz="1350" dirty="0">
                          <a:solidFill>
                            <a:srgbClr val="000000"/>
                          </a:solidFill>
                          <a:effectLst/>
                          <a:latin typeface="PMingLiU" charset="-120"/>
                          <a:ea typeface="Calibri" charset="0"/>
                          <a:cs typeface="PMingLiU" charset="-120"/>
                        </a:rPr>
                      </a:br>
                      <a:r>
                        <a:rPr lang="et-EE" sz="135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c) sõnastab ise probleemi</a:t>
                      </a:r>
                      <a:endParaRPr lang="en-US" sz="135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35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d) selgitab probleemi uudsust ja väärtuslikkust</a:t>
                      </a:r>
                      <a:endParaRPr lang="en-US" sz="135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460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632191"/>
              </p:ext>
            </p:extLst>
          </p:nvPr>
        </p:nvGraphicFramePr>
        <p:xfrm>
          <a:off x="261143" y="402687"/>
          <a:ext cx="8603457" cy="5927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77057"/>
                <a:gridCol w="3149600"/>
                <a:gridCol w="4876800"/>
              </a:tblGrid>
              <a:tr h="20222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600" b="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T8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6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sõnastab uurimisküsimuse ja/või hüpoteesi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a) valib osaliselt sõnastatud uurimisküsimuses/ hüpoteesis mõjuteguri või uuritava tunnuse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b) valib valikvastustest välja õige sõnastustega uurimisküsimuse/hüpoteesi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c) kirjutab ise õige uurimisküsimuse/hüpoteesi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d) parandab sõnastatud uurimisküsimust/hüpoteesi ja põhjendab tehtud muudatusi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</a:tr>
              <a:tr h="21745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600" b="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T9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6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leiab eri allikatest (teatmeteostest, internetist, ajakirjadest, ajalehtedest, kaardilt jm) loodusteaduslikku infot (sh tõendusmaterjali, argumente) ja hindab seda kriitiliselt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6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a) leiab info, aga ei anna sellele hinnangut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600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b</a:t>
                      </a:r>
                      <a:r>
                        <a:rPr lang="et-EE" sz="16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) leiab info ja annab sellele hinnangu varasemate teadmiste põhjal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6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c) leiab info mitmest allikast ja neid võrreldes annab hinnangu info korrektsusele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6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d) kasutab info otsimisel keerukamat otsingut, mis võimaldab saada suurema tõenäosusega vajalikku infot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</a:tr>
              <a:tr h="17309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600" b="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T10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6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kavandab andmete kogumiseks katse või eksperimendi ning valib õiged mõõtmis- ja katsevahendid (võimalusel viib virtuaalkeskkonnas katse ka läbi)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6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a) valib nimekirjast vahendid või järjestab tegevused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600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b</a:t>
                      </a:r>
                      <a:r>
                        <a:rPr lang="et-EE" sz="16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) nimetab vahendid või tegevused (järjekorras)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6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c) põhjendab vahendite valikut ja tegevusi ja/või nende järjestust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6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d) analüüsib katsekirjelduse põhjal kavandatud katse või eksperimendi kvaliteeti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23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sz="3600" b="1" dirty="0" smtClean="0"/>
              <a:t>Kava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4460"/>
            <a:ext cx="7886700" cy="48816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t-EE" dirty="0" smtClean="0"/>
              <a:t>Mis on õpikäsitus?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t-EE" dirty="0" smtClean="0"/>
              <a:t>Mis on õpikäsituse komponendid?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t-EE" dirty="0" smtClean="0"/>
              <a:t>Milline on õpikäsituse mudel?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t-EE" dirty="0" smtClean="0"/>
              <a:t>Tartu Ülikooli mudel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t-EE" dirty="0" smtClean="0"/>
              <a:t>Eesti mudel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t-EE" dirty="0" smtClean="0"/>
              <a:t>Kuidas defineerida ja hinnata õppimise eesmärke, et anda kokkuvõttes hinnang õppimise nüüdisaegsusele?</a:t>
            </a:r>
            <a:endParaRPr lang="et-EE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951" y="5892799"/>
            <a:ext cx="817532" cy="82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3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685800" y="292100"/>
            <a:ext cx="77724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t-EE" sz="3600" b="1" dirty="0" smtClean="0"/>
              <a:t>Näide: tulemused </a:t>
            </a:r>
            <a:r>
              <a:rPr lang="et-EE" sz="3600" b="1" dirty="0" smtClean="0"/>
              <a:t>7. klassis</a:t>
            </a:r>
            <a:endParaRPr lang="en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864" y="1221167"/>
            <a:ext cx="7068271" cy="44310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98164" y="5652252"/>
            <a:ext cx="742033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t-EE" sz="2400" smtClean="0">
                <a:latin typeface="Calibri" charset="0"/>
                <a:ea typeface="Calibri" charset="0"/>
                <a:cs typeface="Calibri" charset="0"/>
              </a:rPr>
              <a:t>Õpilaste </a:t>
            </a:r>
            <a:r>
              <a:rPr lang="et-EE" sz="2400" dirty="0">
                <a:latin typeface="Calibri" charset="0"/>
                <a:ea typeface="Calibri" charset="0"/>
                <a:cs typeface="Calibri" charset="0"/>
              </a:rPr>
              <a:t>sagedus erinevatel tasemetel loodusteadusliku kirjaoskuse (LK) ja selle erinevate tunnuste (T1–T10) osas.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05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sz="3600" b="1" dirty="0" smtClean="0"/>
              <a:t>Õpioskused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4460"/>
            <a:ext cx="7886700" cy="4881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dirty="0"/>
              <a:t>„oskus kasutada õpistrateegiaid oma õpitegevuse organiseerimisel, õppematerjali omandamisel ja kordamisel“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951" y="5892799"/>
            <a:ext cx="817532" cy="827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72" y="2745313"/>
            <a:ext cx="7759519" cy="389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8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sz="3600" b="1" dirty="0" smtClean="0"/>
              <a:t>Õpioskuste süsteemne hindamine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4460"/>
            <a:ext cx="7886700" cy="48816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t-EE" dirty="0" smtClean="0"/>
              <a:t>Õpiprotsessi erinevad etapid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t-EE" dirty="0" smtClean="0"/>
              <a:t>Eelnev läbimõtlemine, planeerimine, aktiveerimine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t-EE" dirty="0" smtClean="0"/>
              <a:t>Jälgimine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t-EE" dirty="0" smtClean="0"/>
              <a:t>Kontroll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t-EE" dirty="0" smtClean="0"/>
              <a:t>Reageerimine ja reflekteerimine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t-EE" dirty="0" smtClean="0"/>
              <a:t>Õpiprotsessi regulatsiooni tasemed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t-EE" dirty="0" smtClean="0"/>
              <a:t>Kognitsioon (tunnetusprotsessid) ja </a:t>
            </a:r>
            <a:r>
              <a:rPr lang="et-EE" dirty="0" err="1" smtClean="0"/>
              <a:t>metakognitsioon</a:t>
            </a:r>
            <a:endParaRPr lang="et-EE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t-EE" dirty="0" smtClean="0"/>
              <a:t>Motivatsioon (afektiivsed protsessid)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t-EE" dirty="0" smtClean="0"/>
              <a:t>Käitumuslikud protsessid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t-EE" dirty="0" smtClean="0"/>
              <a:t>Kontekstuaalsed protsessid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951" y="5892799"/>
            <a:ext cx="817532" cy="827075"/>
          </a:xfrm>
          <a:prstGeom prst="rect">
            <a:avLst/>
          </a:prstGeom>
        </p:spPr>
      </p:pic>
      <p:sp>
        <p:nvSpPr>
          <p:cNvPr id="5" name="Shape 201"/>
          <p:cNvSpPr/>
          <p:nvPr/>
        </p:nvSpPr>
        <p:spPr>
          <a:xfrm>
            <a:off x="161667" y="6311551"/>
            <a:ext cx="3458174" cy="3290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t-EE" sz="16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Pintrich</a:t>
            </a:r>
            <a:r>
              <a:rPr lang="et-EE" sz="1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2000</a:t>
            </a:r>
            <a:endParaRPr lang="et-EE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92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sz="3600" b="1" dirty="0" smtClean="0"/>
              <a:t>Koostööoskused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4460"/>
            <a:ext cx="7886700" cy="4881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b="1" dirty="0"/>
              <a:t>Koostöö</a:t>
            </a:r>
            <a:r>
              <a:rPr lang="et-EE" dirty="0"/>
              <a:t> on kvaliteetne interaktsioon rühmas, kus </a:t>
            </a:r>
            <a:endParaRPr lang="et-EE" dirty="0" smtClean="0"/>
          </a:p>
          <a:p>
            <a:r>
              <a:rPr lang="et-EE" dirty="0" smtClean="0"/>
              <a:t>liikmed </a:t>
            </a:r>
            <a:r>
              <a:rPr lang="et-EE" dirty="0"/>
              <a:t>on huvitatud </a:t>
            </a:r>
            <a:r>
              <a:rPr lang="et-EE" dirty="0" smtClean="0"/>
              <a:t>õppimisest ja</a:t>
            </a:r>
          </a:p>
          <a:p>
            <a:r>
              <a:rPr lang="et-EE" dirty="0" smtClean="0"/>
              <a:t>koos </a:t>
            </a:r>
            <a:r>
              <a:rPr lang="et-EE" dirty="0"/>
              <a:t>teadmiste omandamise suunas </a:t>
            </a:r>
            <a:r>
              <a:rPr lang="et-EE" dirty="0" smtClean="0"/>
              <a:t>töötamisest</a:t>
            </a:r>
          </a:p>
          <a:p>
            <a:r>
              <a:rPr lang="et-EE" dirty="0" smtClean="0"/>
              <a:t>toetab </a:t>
            </a:r>
            <a:r>
              <a:rPr lang="et-EE" dirty="0"/>
              <a:t>jagatud teadmise koosloomist </a:t>
            </a:r>
            <a:r>
              <a:rPr lang="et-EE" dirty="0" smtClean="0"/>
              <a:t>ja</a:t>
            </a:r>
          </a:p>
          <a:p>
            <a:r>
              <a:rPr lang="et-EE" dirty="0" smtClean="0"/>
              <a:t>seega </a:t>
            </a:r>
            <a:r>
              <a:rPr lang="et-EE" dirty="0"/>
              <a:t>saavutatakse sügavam arusaam ning uue teadmise </a:t>
            </a:r>
            <a:r>
              <a:rPr lang="et-EE" dirty="0" smtClean="0"/>
              <a:t>loomine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951" y="5892799"/>
            <a:ext cx="817532" cy="827075"/>
          </a:xfrm>
          <a:prstGeom prst="rect">
            <a:avLst/>
          </a:prstGeom>
        </p:spPr>
      </p:pic>
      <p:sp>
        <p:nvSpPr>
          <p:cNvPr id="5" name="Shape 201"/>
          <p:cNvSpPr/>
          <p:nvPr/>
        </p:nvSpPr>
        <p:spPr>
          <a:xfrm>
            <a:off x="161666" y="6311551"/>
            <a:ext cx="4626233" cy="3290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Clr>
                <a:srgbClr val="000000"/>
              </a:buClr>
              <a:buSzPct val="25000"/>
            </a:pPr>
            <a:r>
              <a:rPr lang="et-EE" sz="1600" dirty="0" err="1"/>
              <a:t>Martínez-Fernández</a:t>
            </a:r>
            <a:r>
              <a:rPr lang="et-EE" sz="1600" dirty="0"/>
              <a:t>, </a:t>
            </a:r>
            <a:r>
              <a:rPr lang="et-EE" sz="1600" dirty="0" err="1"/>
              <a:t>Corcelles</a:t>
            </a:r>
            <a:r>
              <a:rPr lang="et-EE" sz="1600" dirty="0"/>
              <a:t>, &amp; </a:t>
            </a:r>
            <a:r>
              <a:rPr lang="et-EE" sz="1600" dirty="0" err="1"/>
              <a:t>Cerrato</a:t>
            </a:r>
            <a:r>
              <a:rPr lang="et-EE" sz="1600" dirty="0"/>
              <a:t>-Lara, </a:t>
            </a:r>
            <a:r>
              <a:rPr lang="et-EE" sz="1600" dirty="0" smtClean="0"/>
              <a:t>2011</a:t>
            </a:r>
            <a:endParaRPr lang="et-EE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504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sz="3600" b="1" dirty="0" smtClean="0"/>
              <a:t>Koostööoskuste süsteemne hindamine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4460"/>
            <a:ext cx="7886700" cy="4881648"/>
          </a:xfrm>
        </p:spPr>
        <p:txBody>
          <a:bodyPr>
            <a:normAutofit/>
          </a:bodyPr>
          <a:lstStyle/>
          <a:p>
            <a:r>
              <a:rPr lang="et-EE" b="1" dirty="0" smtClean="0"/>
              <a:t>Õpetajatele neli alaskaalat: </a:t>
            </a:r>
            <a:r>
              <a:rPr lang="et-EE" dirty="0" smtClean="0"/>
              <a:t>dialoog, otsustamine, tegutsemine ja hindamine. Alaskaalad on </a:t>
            </a:r>
            <a:r>
              <a:rPr lang="et-EE" dirty="0"/>
              <a:t>omavahel tugevas positiivses korrelatsioonis, mis viitab skaala poolt mõõdetavale koostöisusele kui ühtsele </a:t>
            </a:r>
            <a:r>
              <a:rPr lang="et-EE" dirty="0" err="1" smtClean="0"/>
              <a:t>konstruktile</a:t>
            </a:r>
            <a:r>
              <a:rPr lang="et-EE" dirty="0" smtClean="0"/>
              <a:t> (</a:t>
            </a:r>
            <a:r>
              <a:rPr lang="et-EE" i="1" dirty="0" err="1"/>
              <a:t>Teacher</a:t>
            </a:r>
            <a:r>
              <a:rPr lang="et-EE" i="1" dirty="0"/>
              <a:t> </a:t>
            </a:r>
            <a:r>
              <a:rPr lang="et-EE" i="1" dirty="0" err="1"/>
              <a:t>Collaboration</a:t>
            </a:r>
            <a:r>
              <a:rPr lang="et-EE" i="1" dirty="0"/>
              <a:t> </a:t>
            </a:r>
            <a:r>
              <a:rPr lang="et-EE" i="1" dirty="0" err="1"/>
              <a:t>Assessment</a:t>
            </a:r>
            <a:r>
              <a:rPr lang="et-EE" i="1" dirty="0"/>
              <a:t> </a:t>
            </a:r>
            <a:r>
              <a:rPr lang="et-EE" i="1" dirty="0" err="1"/>
              <a:t>Survey</a:t>
            </a:r>
            <a:r>
              <a:rPr lang="et-EE" i="1" dirty="0"/>
              <a:t> </a:t>
            </a:r>
            <a:r>
              <a:rPr lang="et-EE" dirty="0"/>
              <a:t>(TCAS) (</a:t>
            </a:r>
            <a:r>
              <a:rPr lang="et-EE" dirty="0" err="1"/>
              <a:t>Woodland</a:t>
            </a:r>
            <a:r>
              <a:rPr lang="et-EE" dirty="0"/>
              <a:t>, </a:t>
            </a:r>
            <a:r>
              <a:rPr lang="et-EE" dirty="0" smtClean="0"/>
              <a:t>Lee ja </a:t>
            </a:r>
            <a:r>
              <a:rPr lang="et-EE" dirty="0" err="1" smtClean="0"/>
              <a:t>Randall</a:t>
            </a:r>
            <a:r>
              <a:rPr lang="et-EE" dirty="0"/>
              <a:t>, </a:t>
            </a:r>
            <a:r>
              <a:rPr lang="et-EE" dirty="0" smtClean="0"/>
              <a:t>2013).</a:t>
            </a:r>
          </a:p>
          <a:p>
            <a:r>
              <a:rPr lang="et-EE" b="1" dirty="0" smtClean="0"/>
              <a:t>Õpilastele viis alaskaalat: </a:t>
            </a:r>
            <a:r>
              <a:rPr lang="et-EE" dirty="0"/>
              <a:t>pühendumine rühmatööle, informatsiooni otsimine ja jagamine, rühmakaaslastega suhtlemine, kriitiline ja loov mõtlemine, hea läbisaamine </a:t>
            </a:r>
            <a:r>
              <a:rPr lang="et-EE" dirty="0" smtClean="0"/>
              <a:t>kaaslastega (</a:t>
            </a:r>
            <a:r>
              <a:rPr lang="et-EE" i="1" dirty="0" err="1"/>
              <a:t>The</a:t>
            </a:r>
            <a:r>
              <a:rPr lang="et-EE" i="1" dirty="0"/>
              <a:t> </a:t>
            </a:r>
            <a:r>
              <a:rPr lang="et-EE" i="1" dirty="0" err="1"/>
              <a:t>Teamwork</a:t>
            </a:r>
            <a:r>
              <a:rPr lang="et-EE" i="1" dirty="0"/>
              <a:t> </a:t>
            </a:r>
            <a:r>
              <a:rPr lang="et-EE" i="1" dirty="0" err="1"/>
              <a:t>Skills</a:t>
            </a:r>
            <a:r>
              <a:rPr lang="et-EE" i="1" dirty="0"/>
              <a:t> </a:t>
            </a:r>
            <a:r>
              <a:rPr lang="et-EE" i="1" dirty="0" err="1" smtClean="0"/>
              <a:t>Inventory</a:t>
            </a:r>
            <a:r>
              <a:rPr lang="et-EE" i="1" dirty="0" smtClean="0"/>
              <a:t>. </a:t>
            </a:r>
            <a:r>
              <a:rPr lang="et-EE" dirty="0" err="1" smtClean="0"/>
              <a:t>Strom</a:t>
            </a:r>
            <a:r>
              <a:rPr lang="et-EE" dirty="0" smtClean="0"/>
              <a:t> ja </a:t>
            </a:r>
            <a:r>
              <a:rPr lang="et-EE" dirty="0" err="1"/>
              <a:t>Strom</a:t>
            </a:r>
            <a:r>
              <a:rPr lang="et-EE" dirty="0"/>
              <a:t>, </a:t>
            </a:r>
            <a:r>
              <a:rPr lang="et-EE" dirty="0" smtClean="0"/>
              <a:t>2011).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951" y="5892799"/>
            <a:ext cx="817532" cy="827075"/>
          </a:xfrm>
          <a:prstGeom prst="rect">
            <a:avLst/>
          </a:prstGeom>
        </p:spPr>
      </p:pic>
      <p:sp>
        <p:nvSpPr>
          <p:cNvPr id="5" name="Shape 201"/>
          <p:cNvSpPr/>
          <p:nvPr/>
        </p:nvSpPr>
        <p:spPr>
          <a:xfrm>
            <a:off x="161666" y="6311551"/>
            <a:ext cx="4626233" cy="3290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Clr>
                <a:srgbClr val="000000"/>
              </a:buClr>
              <a:buSzPct val="25000"/>
            </a:pPr>
            <a:r>
              <a:rPr lang="et-EE" sz="1600" dirty="0" err="1"/>
              <a:t>Martínez-Fernández</a:t>
            </a:r>
            <a:r>
              <a:rPr lang="et-EE" sz="1600" dirty="0"/>
              <a:t>, </a:t>
            </a:r>
            <a:r>
              <a:rPr lang="et-EE" sz="1600" dirty="0" err="1"/>
              <a:t>Corcelles</a:t>
            </a:r>
            <a:r>
              <a:rPr lang="et-EE" sz="1600" dirty="0"/>
              <a:t>, &amp; </a:t>
            </a:r>
            <a:r>
              <a:rPr lang="et-EE" sz="1600" dirty="0" err="1"/>
              <a:t>Cerrato</a:t>
            </a:r>
            <a:r>
              <a:rPr lang="et-EE" sz="1600" dirty="0"/>
              <a:t>-Lara, </a:t>
            </a:r>
            <a:r>
              <a:rPr lang="et-EE" sz="1600" dirty="0" smtClean="0"/>
              <a:t>2011</a:t>
            </a:r>
            <a:endParaRPr lang="et-EE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70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sz="3600" b="1" dirty="0" smtClean="0"/>
              <a:t>Enesejuhtimine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4460"/>
            <a:ext cx="7886700" cy="4881648"/>
          </a:xfrm>
        </p:spPr>
        <p:txBody>
          <a:bodyPr>
            <a:normAutofit lnSpcReduction="10000"/>
          </a:bodyPr>
          <a:lstStyle/>
          <a:p>
            <a:r>
              <a:rPr lang="et-EE" dirty="0" smtClean="0"/>
              <a:t>Mõiste täiskasvanuharidusest, kus seda mõistetakse kui õppija initsieeritud tegevust oma õpivajaduste väljaselgitamisel, õpieesmärkide sõnastamisel, õppematerjalide ja -strateegiate valikul ja rakendamisel ning õpitulemuste hindamisel (</a:t>
            </a:r>
            <a:r>
              <a:rPr lang="et-EE" dirty="0" err="1" smtClean="0"/>
              <a:t>Knowles</a:t>
            </a:r>
            <a:r>
              <a:rPr lang="et-EE" dirty="0" smtClean="0"/>
              <a:t>, 1975).</a:t>
            </a:r>
          </a:p>
          <a:p>
            <a:r>
              <a:rPr lang="et-EE" dirty="0" smtClean="0"/>
              <a:t>Eelduseks on eneseregulatsiooni oskus ning enda autonoomia tunnetus, tegutsemine sisemiste, mitte väliste ajendite või surve tõttu.</a:t>
            </a:r>
          </a:p>
          <a:p>
            <a:r>
              <a:rPr lang="et-EE" dirty="0" smtClean="0"/>
              <a:t>Saks, K. (2017). Süstemaatiline kirjanduse ülevaade õppijate eneseregulatsiooni mõõtevahenditest. </a:t>
            </a:r>
            <a:r>
              <a:rPr lang="et-EE" u="sng" dirty="0" smtClean="0">
                <a:hlinkClick r:id="rId2"/>
              </a:rPr>
              <a:t>http://hdl.handle.net/10062/55715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951" y="5892799"/>
            <a:ext cx="817532" cy="82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0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sz="3600" b="1" dirty="0" smtClean="0"/>
              <a:t>Subjektiivne heaolu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4460"/>
            <a:ext cx="7886700" cy="5222240"/>
          </a:xfrm>
        </p:spPr>
        <p:txBody>
          <a:bodyPr>
            <a:normAutofit fontScale="85000" lnSpcReduction="20000"/>
          </a:bodyPr>
          <a:lstStyle/>
          <a:p>
            <a:r>
              <a:rPr lang="et-EE" b="1" dirty="0" smtClean="0"/>
              <a:t>Positiivsed emotsioonid. </a:t>
            </a:r>
            <a:r>
              <a:rPr lang="et-EE" dirty="0" smtClean="0"/>
              <a:t>Emotsioon on defineeritud kui</a:t>
            </a:r>
          </a:p>
          <a:p>
            <a:pPr lvl="1"/>
            <a:r>
              <a:rPr lang="et-EE" sz="2800" dirty="0" smtClean="0"/>
              <a:t>sotsiaalselt konstrueeritud olemise viis (psühholoogiliste, füsioloogiliste ja käitumuslike aspektidega), mis </a:t>
            </a:r>
          </a:p>
          <a:p>
            <a:pPr lvl="1"/>
            <a:r>
              <a:rPr lang="et-EE" sz="2800" dirty="0" smtClean="0"/>
              <a:t>valmistab ette teatud viisil käitumiseks ning </a:t>
            </a:r>
          </a:p>
          <a:p>
            <a:pPr lvl="1"/>
            <a:r>
              <a:rPr lang="et-EE" sz="2800" dirty="0" smtClean="0"/>
              <a:t>tekib teadlikest ja mitteteadlikest hinnangutest tajutud edule oma eesmärkide saavutamisel või </a:t>
            </a:r>
          </a:p>
          <a:p>
            <a:pPr lvl="1"/>
            <a:r>
              <a:rPr lang="et-EE" sz="2800" dirty="0" smtClean="0"/>
              <a:t>suhtlemise käigus standardite ja uskumuste säilitamisel sotsiaal-ajaloolises kontekstis (</a:t>
            </a:r>
            <a:r>
              <a:rPr lang="et-EE" sz="2800" dirty="0" err="1" smtClean="0"/>
              <a:t>Schutz</a:t>
            </a:r>
            <a:r>
              <a:rPr lang="et-EE" sz="2800" dirty="0" smtClean="0"/>
              <a:t>, </a:t>
            </a:r>
            <a:r>
              <a:rPr lang="et-EE" sz="2800" dirty="0" err="1" smtClean="0"/>
              <a:t>Hong</a:t>
            </a:r>
            <a:r>
              <a:rPr lang="et-EE" sz="2800" dirty="0" smtClean="0"/>
              <a:t>, </a:t>
            </a:r>
            <a:r>
              <a:rPr lang="et-EE" sz="2800" dirty="0" err="1" smtClean="0"/>
              <a:t>Cross</a:t>
            </a:r>
            <a:r>
              <a:rPr lang="et-EE" sz="2800" dirty="0" smtClean="0"/>
              <a:t>, &amp; </a:t>
            </a:r>
            <a:r>
              <a:rPr lang="et-EE" sz="2800" dirty="0" err="1" smtClean="0"/>
              <a:t>Osbon</a:t>
            </a:r>
            <a:r>
              <a:rPr lang="et-EE" sz="2800" dirty="0" smtClean="0"/>
              <a:t>, 2006).</a:t>
            </a:r>
          </a:p>
          <a:p>
            <a:r>
              <a:rPr lang="et-EE" b="1" dirty="0" smtClean="0"/>
              <a:t>Hinnatakse</a:t>
            </a:r>
            <a:r>
              <a:rPr lang="et-EE" dirty="0" smtClean="0"/>
              <a:t> 2–5 faktorit:</a:t>
            </a:r>
          </a:p>
          <a:p>
            <a:pPr lvl="1"/>
            <a:r>
              <a:rPr lang="et-EE" sz="2800" dirty="0" smtClean="0"/>
              <a:t>positiivne ja negatiivne afekt;</a:t>
            </a:r>
          </a:p>
          <a:p>
            <a:pPr lvl="1"/>
            <a:r>
              <a:rPr lang="et-EE" sz="2800" dirty="0" smtClean="0"/>
              <a:t>afektiivne, käitumuslik ja kognitiivne kaasatus;</a:t>
            </a:r>
          </a:p>
          <a:p>
            <a:pPr lvl="1"/>
            <a:r>
              <a:rPr lang="et-EE" sz="2800" dirty="0" smtClean="0"/>
              <a:t>kaasatud käitumine ja kaasatud emotsioon, ükskõikseks jättev käitumine ja ükskõikseks jättev emotsioon;</a:t>
            </a:r>
          </a:p>
          <a:p>
            <a:pPr lvl="1"/>
            <a:r>
              <a:rPr lang="et-EE" sz="2800" dirty="0" smtClean="0"/>
              <a:t>rõõm, armastus, kurbus, viha ja hirm.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951" y="5892799"/>
            <a:ext cx="817532" cy="82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9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87899"/>
            <a:ext cx="7772400" cy="1227975"/>
          </a:xfrm>
        </p:spPr>
        <p:txBody>
          <a:bodyPr>
            <a:normAutofit/>
          </a:bodyPr>
          <a:lstStyle/>
          <a:p>
            <a:pPr algn="l"/>
            <a:r>
              <a:rPr lang="et-EE" dirty="0" smtClean="0"/>
              <a:t>Kokkuvõte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951" y="5892799"/>
            <a:ext cx="817532" cy="82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3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sz="3600" b="1" dirty="0" smtClean="0"/>
              <a:t>Milline on teie kokkuvõte?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5260"/>
            <a:ext cx="7886700" cy="85344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000" dirty="0" smtClean="0">
                <a:hlinkClick r:id="rId2"/>
              </a:rPr>
              <a:t>lingid.ee/saaremaatagasiside</a:t>
            </a:r>
            <a:endParaRPr lang="et-EE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951" y="5892799"/>
            <a:ext cx="817532" cy="827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2"/>
          <a:stretch/>
        </p:blipFill>
        <p:spPr>
          <a:xfrm>
            <a:off x="2462078" y="2514600"/>
            <a:ext cx="4219844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2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sz="3600" b="1" dirty="0" smtClean="0"/>
              <a:t>Kokkuvõte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4460"/>
            <a:ext cx="7886700" cy="488164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t-EE" dirty="0" smtClean="0"/>
              <a:t>Nüüdisaegne õpikäsitus aitab ühiskonnas kujundada avatud hoiaku, elukestva õppimise ning teostada igaühel ennast vastavalt oma võimetele (kaasav haridus!).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t-EE" dirty="0"/>
              <a:t>E</a:t>
            </a:r>
            <a:r>
              <a:rPr lang="et-EE" dirty="0" smtClean="0"/>
              <a:t>rinevad uuringud (nii rahvusvaheliselt kui ka Eestis) näitavad, et koolides valdav õpikäsitus võiks olla nüüdisaegsem.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t-EE" dirty="0" smtClean="0"/>
              <a:t>Nüüdisaegset õpikäsitust iseloomustavad spetsiifiline arusaam õppimisest, õpikeskkonnast ning õppimis- ja õpetamisprotsessist.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t-EE" dirty="0" smtClean="0"/>
              <a:t>Õpikäsituse kujundamisel on vaja selle eesmärke süsteemselt hinnata, sekkumisi ja õppematerjale välja töötada.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951" y="5892799"/>
            <a:ext cx="817532" cy="82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2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sz="3600" b="1" dirty="0" smtClean="0"/>
              <a:t>Tänu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4460"/>
            <a:ext cx="7886700" cy="488164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err="1"/>
              <a:t>Triin</a:t>
            </a:r>
            <a:r>
              <a:rPr lang="en-US" dirty="0"/>
              <a:t> </a:t>
            </a:r>
            <a:r>
              <a:rPr lang="en-US" dirty="0" err="1" smtClean="0"/>
              <a:t>Peitel</a:t>
            </a:r>
            <a:endParaRPr lang="en-US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err="1" smtClean="0"/>
              <a:t>Anni</a:t>
            </a:r>
            <a:r>
              <a:rPr lang="en-US" dirty="0" smtClean="0"/>
              <a:t> Tamm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err="1" smtClean="0"/>
              <a:t>Katrin</a:t>
            </a:r>
            <a:r>
              <a:rPr lang="en-US" dirty="0" smtClean="0"/>
              <a:t> Saks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err="1" smtClean="0"/>
              <a:t>Anzori</a:t>
            </a:r>
            <a:r>
              <a:rPr lang="en-US" dirty="0" smtClean="0"/>
              <a:t> </a:t>
            </a:r>
            <a:r>
              <a:rPr lang="en-US" dirty="0" err="1" smtClean="0"/>
              <a:t>Barkalaja</a:t>
            </a:r>
            <a:endParaRPr lang="en-US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Äli Leijen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err="1" smtClean="0"/>
              <a:t>Anneli</a:t>
            </a:r>
            <a:r>
              <a:rPr lang="en-US" dirty="0" smtClean="0"/>
              <a:t> </a:t>
            </a:r>
            <a:r>
              <a:rPr lang="en-US" dirty="0" err="1" smtClean="0"/>
              <a:t>Peitel</a:t>
            </a:r>
            <a:endParaRPr lang="en-US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is-IS" dirty="0" smtClean="0"/>
              <a:t>…</a:t>
            </a:r>
            <a:endParaRPr lang="en-US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err="1" smtClean="0"/>
              <a:t>Aune</a:t>
            </a:r>
            <a:r>
              <a:rPr lang="en-US" dirty="0" smtClean="0"/>
              <a:t> </a:t>
            </a:r>
            <a:r>
              <a:rPr lang="en-US" dirty="0" err="1" smtClean="0"/>
              <a:t>Valk</a:t>
            </a:r>
            <a:endParaRPr lang="en-US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err="1" smtClean="0"/>
              <a:t>Tallinna</a:t>
            </a:r>
            <a:r>
              <a:rPr lang="en-US" dirty="0" smtClean="0"/>
              <a:t> </a:t>
            </a:r>
            <a:r>
              <a:rPr lang="en-US" dirty="0" err="1" smtClean="0"/>
              <a:t>Ülikool</a:t>
            </a:r>
            <a:endParaRPr lang="en-US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err="1" smtClean="0"/>
              <a:t>Haridus</a:t>
            </a:r>
            <a:r>
              <a:rPr lang="en-US" dirty="0" smtClean="0"/>
              <a:t>- ja </a:t>
            </a:r>
            <a:r>
              <a:rPr lang="en-US" dirty="0" err="1" smtClean="0"/>
              <a:t>teadusministeerium</a:t>
            </a:r>
            <a:endParaRPr lang="en-US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t-EE" dirty="0" smtClean="0"/>
              <a:t>Eesti </a:t>
            </a:r>
            <a:r>
              <a:rPr lang="et-EE" dirty="0" err="1" smtClean="0"/>
              <a:t>Kõrg</a:t>
            </a:r>
            <a:r>
              <a:rPr lang="et-EE" dirty="0" smtClean="0"/>
              <a:t>- ja Kutsehariduse Kvaliteediagentuur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t-EE" dirty="0" smtClean="0"/>
              <a:t>Õpetajad, koolijuhid jt...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951" y="5892799"/>
            <a:ext cx="817532" cy="82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62099"/>
            <a:ext cx="7772400" cy="1412693"/>
          </a:xfrm>
        </p:spPr>
        <p:txBody>
          <a:bodyPr>
            <a:normAutofit/>
          </a:bodyPr>
          <a:lstStyle/>
          <a:p>
            <a:r>
              <a:rPr lang="et-EE" sz="4400" b="1" dirty="0" smtClean="0"/>
              <a:t>Aitäh!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00" y="3127192"/>
            <a:ext cx="8794750" cy="1939223"/>
          </a:xfrm>
        </p:spPr>
        <p:txBody>
          <a:bodyPr>
            <a:normAutofit/>
          </a:bodyPr>
          <a:lstStyle/>
          <a:p>
            <a:r>
              <a:rPr lang="et-EE" sz="3200" dirty="0" smtClean="0"/>
              <a:t>Tartu Ülikool on valmis teiega koostööks!</a:t>
            </a:r>
            <a:endParaRPr lang="et-EE" sz="3200" dirty="0" smtClean="0"/>
          </a:p>
          <a:p>
            <a:r>
              <a:rPr lang="et-EE" sz="3200" dirty="0" smtClean="0"/>
              <a:t>Margus </a:t>
            </a:r>
            <a:r>
              <a:rPr lang="et-EE" sz="3200" dirty="0" smtClean="0"/>
              <a:t>Pedaste</a:t>
            </a:r>
          </a:p>
          <a:p>
            <a:r>
              <a:rPr lang="et-EE" sz="3200" dirty="0" smtClean="0">
                <a:hlinkClick r:id="rId3"/>
              </a:rPr>
              <a:t>margus.pedaste@ut.ee</a:t>
            </a:r>
            <a:endParaRPr lang="et-EE" sz="32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4108526" y="216373"/>
            <a:ext cx="48399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hlinkClick r:id="rId4"/>
              </a:rPr>
              <a:t>lingid.ee/nuudisaegnesaaremaa</a:t>
            </a:r>
            <a:endParaRPr lang="et-EE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600" y="5177075"/>
            <a:ext cx="1286483" cy="130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7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87899"/>
            <a:ext cx="7772400" cy="1227975"/>
          </a:xfrm>
        </p:spPr>
        <p:txBody>
          <a:bodyPr>
            <a:normAutofit/>
          </a:bodyPr>
          <a:lstStyle/>
          <a:p>
            <a:pPr algn="l"/>
            <a:r>
              <a:rPr lang="et-EE" smtClean="0"/>
              <a:t>Mis on õpikäsitus?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951" y="5892799"/>
            <a:ext cx="817532" cy="82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sz="3600" b="1" dirty="0" smtClean="0"/>
              <a:t>Mis on õpikäsitus?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394460"/>
            <a:ext cx="7791450" cy="4881648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t-EE" dirty="0" smtClean="0"/>
              <a:t>Õpikäsitus on</a:t>
            </a:r>
            <a:endParaRPr lang="et-EE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t-EE" dirty="0" smtClean="0">
                <a:solidFill>
                  <a:srgbClr val="FF0000"/>
                </a:solidFill>
              </a:rPr>
              <a:t>arusaam</a:t>
            </a:r>
            <a:r>
              <a:rPr lang="et-EE" dirty="0" smtClean="0"/>
              <a:t> sellest,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t-EE" sz="2800" dirty="0" smtClean="0"/>
              <a:t>mis </a:t>
            </a:r>
            <a:r>
              <a:rPr lang="et-EE" sz="2800" b="1" dirty="0"/>
              <a:t>eesmärkidel </a:t>
            </a:r>
            <a:r>
              <a:rPr lang="et-EE" sz="2800" dirty="0"/>
              <a:t>ja </a:t>
            </a:r>
            <a:r>
              <a:rPr lang="et-EE" sz="2800" dirty="0" smtClean="0"/>
              <a:t>mil </a:t>
            </a:r>
            <a:r>
              <a:rPr lang="et-EE" sz="2800" b="1" dirty="0"/>
              <a:t>viisil</a:t>
            </a:r>
            <a:r>
              <a:rPr lang="et-EE" sz="2800" dirty="0"/>
              <a:t> (meetodid, keskkond) õppimine </a:t>
            </a:r>
            <a:r>
              <a:rPr lang="et-EE" sz="2800" dirty="0" smtClean="0"/>
              <a:t>toimub,</a:t>
            </a:r>
            <a:endParaRPr lang="et-EE" sz="2800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t-EE" sz="2800" dirty="0" smtClean="0"/>
              <a:t>millistes </a:t>
            </a:r>
            <a:r>
              <a:rPr lang="et-EE" sz="2800" b="1" dirty="0"/>
              <a:t>suhetes</a:t>
            </a:r>
            <a:r>
              <a:rPr lang="et-EE" sz="2800" dirty="0"/>
              <a:t> on </a:t>
            </a:r>
            <a:r>
              <a:rPr lang="et-EE" sz="2800" dirty="0" smtClean="0"/>
              <a:t>õppeprotsessis osalejad, ning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t-EE" dirty="0" smtClean="0"/>
              <a:t>nende </a:t>
            </a:r>
            <a:r>
              <a:rPr lang="et-EE" dirty="0"/>
              <a:t>tõekspidamiste sihipärane </a:t>
            </a:r>
            <a:r>
              <a:rPr lang="et-EE" dirty="0" smtClean="0">
                <a:solidFill>
                  <a:srgbClr val="FF0000"/>
                </a:solidFill>
              </a:rPr>
              <a:t>rakendamine</a:t>
            </a:r>
            <a:r>
              <a:rPr lang="et-EE" dirty="0" smtClean="0"/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t-EE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t-EE" dirty="0" smtClean="0"/>
              <a:t>Õpikäsitus </a:t>
            </a:r>
            <a:r>
              <a:rPr lang="et-EE" dirty="0"/>
              <a:t>on </a:t>
            </a:r>
            <a:r>
              <a:rPr lang="et-EE" b="1" dirty="0"/>
              <a:t>osa </a:t>
            </a:r>
            <a:r>
              <a:rPr lang="et-EE" dirty="0"/>
              <a:t>laiemast </a:t>
            </a:r>
            <a:r>
              <a:rPr lang="et-EE" b="1" dirty="0" smtClean="0"/>
              <a:t>koolikultuurist</a:t>
            </a:r>
            <a:r>
              <a:rPr lang="et-EE" dirty="0" smtClean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197829" y="6014498"/>
            <a:ext cx="4749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800" dirty="0" smtClean="0"/>
              <a:t>vt ka </a:t>
            </a:r>
            <a:r>
              <a:rPr lang="et-EE" sz="2800" dirty="0" smtClean="0">
                <a:hlinkClick r:id="rId2"/>
              </a:rPr>
              <a:t>www.hm.ee/et/opikasitus</a:t>
            </a:r>
            <a:endParaRPr lang="et-EE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951" y="5892799"/>
            <a:ext cx="817532" cy="82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8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5000" y="431799"/>
            <a:ext cx="7772400" cy="863601"/>
          </a:xfrm>
        </p:spPr>
        <p:txBody>
          <a:bodyPr>
            <a:normAutofit/>
          </a:bodyPr>
          <a:lstStyle/>
          <a:p>
            <a:r>
              <a:rPr lang="et-EE" sz="4400" b="1" dirty="0" smtClean="0"/>
              <a:t>Mis </a:t>
            </a:r>
            <a:r>
              <a:rPr lang="et-EE" sz="4400" b="1" smtClean="0"/>
              <a:t>on õppimise eesmärgid?</a:t>
            </a:r>
            <a:endParaRPr lang="en-US" sz="4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951" y="5892799"/>
            <a:ext cx="817532" cy="8270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85685" y="1780359"/>
            <a:ext cx="72710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4000" smtClean="0">
                <a:hlinkClick r:id="rId4"/>
              </a:rPr>
              <a:t>padlet.com</a:t>
            </a:r>
            <a:r>
              <a:rPr lang="et-EE" sz="4000" dirty="0" smtClean="0">
                <a:hlinkClick r:id="rId4"/>
              </a:rPr>
              <a:t>/pedaste1/opieesmark</a:t>
            </a:r>
            <a:endParaRPr lang="et-EE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8900" y="2488245"/>
            <a:ext cx="37719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9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sz="3600" b="1" dirty="0" smtClean="0"/>
              <a:t>Näide: sotsiaalkonstruktivistlik õpikäsitus</a:t>
            </a:r>
            <a:endParaRPr lang="et-EE" sz="3600" b="1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960886" y="2534554"/>
            <a:ext cx="2982389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t-EE" sz="2400" dirty="0" smtClean="0">
                <a:solidFill>
                  <a:schemeClr val="accent1">
                    <a:lumMod val="50000"/>
                  </a:schemeClr>
                </a:solidFill>
              </a:rPr>
              <a:t>Teadmised</a:t>
            </a:r>
            <a:br>
              <a:rPr lang="et-EE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t-EE" sz="2400" dirty="0" smtClean="0">
                <a:solidFill>
                  <a:schemeClr val="accent1">
                    <a:lumMod val="50000"/>
                  </a:schemeClr>
                </a:solidFill>
              </a:rPr>
              <a:t>(dünaamiline baas)</a:t>
            </a:r>
            <a:endParaRPr lang="et-EE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4793032" y="2534554"/>
            <a:ext cx="2982389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t-EE" sz="2400" dirty="0" smtClean="0">
                <a:solidFill>
                  <a:schemeClr val="accent1">
                    <a:lumMod val="50000"/>
                  </a:schemeClr>
                </a:solidFill>
              </a:rPr>
              <a:t>Oskused</a:t>
            </a:r>
            <a:br>
              <a:rPr lang="et-EE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t-EE" sz="2400" dirty="0" smtClean="0">
                <a:solidFill>
                  <a:schemeClr val="accent1">
                    <a:lumMod val="50000"/>
                  </a:schemeClr>
                </a:solidFill>
              </a:rPr>
              <a:t>(vähem dünaamiline)</a:t>
            </a:r>
            <a:endParaRPr lang="et-EE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2825407" y="4589413"/>
            <a:ext cx="2982389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t-EE" sz="2400" dirty="0" smtClean="0">
                <a:solidFill>
                  <a:schemeClr val="accent1">
                    <a:lumMod val="50000"/>
                  </a:schemeClr>
                </a:solidFill>
              </a:rPr>
              <a:t>Väärtused ja hoiakud (stabiilsed)</a:t>
            </a:r>
            <a:endParaRPr lang="et-EE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4209129" y="1546131"/>
            <a:ext cx="2015999" cy="83099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t-EE" sz="2400" dirty="0" smtClean="0"/>
              <a:t>Ülekantavad oskused</a:t>
            </a:r>
            <a:endParaRPr lang="et-EE" sz="2400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6370438" y="1544835"/>
            <a:ext cx="2015999" cy="83099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t-EE" sz="2400" dirty="0" smtClean="0"/>
              <a:t>21. sajandi oskused</a:t>
            </a:r>
            <a:endParaRPr lang="et-EE" sz="2400" dirty="0"/>
          </a:p>
        </p:txBody>
      </p:sp>
      <p:cxnSp>
        <p:nvCxnSpPr>
          <p:cNvPr id="11" name="Straight Arrow Connector 10"/>
          <p:cNvCxnSpPr>
            <a:stCxn id="10" idx="1"/>
            <a:endCxn id="13" idx="3"/>
          </p:cNvCxnSpPr>
          <p:nvPr/>
        </p:nvCxnSpPr>
        <p:spPr>
          <a:xfrm>
            <a:off x="3943275" y="2950053"/>
            <a:ext cx="849757" cy="0"/>
          </a:xfrm>
          <a:prstGeom prst="straightConnector1">
            <a:avLst/>
          </a:prstGeom>
          <a:ln w="31750">
            <a:solidFill>
              <a:schemeClr val="accent1">
                <a:lumMod val="50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2"/>
          </p:cNvCxnSpPr>
          <p:nvPr/>
        </p:nvCxnSpPr>
        <p:spPr>
          <a:xfrm>
            <a:off x="2452080" y="3365551"/>
            <a:ext cx="506733" cy="1225361"/>
          </a:xfrm>
          <a:prstGeom prst="straightConnector1">
            <a:avLst/>
          </a:prstGeom>
          <a:ln w="31750">
            <a:solidFill>
              <a:schemeClr val="accent1">
                <a:lumMod val="50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3" idx="2"/>
          </p:cNvCxnSpPr>
          <p:nvPr/>
        </p:nvCxnSpPr>
        <p:spPr>
          <a:xfrm flipH="1">
            <a:off x="5603443" y="3365551"/>
            <a:ext cx="680783" cy="1225361"/>
          </a:xfrm>
          <a:prstGeom prst="straightConnector1">
            <a:avLst/>
          </a:prstGeom>
          <a:ln w="31750">
            <a:solidFill>
              <a:schemeClr val="accent1">
                <a:lumMod val="50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flipH="1">
            <a:off x="6001682" y="5014085"/>
            <a:ext cx="1872000" cy="83099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t-EE" sz="2400" dirty="0" smtClean="0"/>
              <a:t>Õppimis-kultuur</a:t>
            </a:r>
            <a:endParaRPr lang="et-EE" sz="2400" dirty="0"/>
          </a:p>
        </p:txBody>
      </p:sp>
      <p:sp>
        <p:nvSpPr>
          <p:cNvPr id="15" name="TextBox 14"/>
          <p:cNvSpPr txBox="1"/>
          <p:nvPr/>
        </p:nvSpPr>
        <p:spPr>
          <a:xfrm flipH="1">
            <a:off x="3308601" y="5612118"/>
            <a:ext cx="2015999" cy="83099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t-EE" sz="2400" dirty="0" smtClean="0"/>
              <a:t>Koostöine kultuur</a:t>
            </a:r>
            <a:endParaRPr lang="et-EE" sz="2400" dirty="0"/>
          </a:p>
        </p:txBody>
      </p:sp>
      <p:sp>
        <p:nvSpPr>
          <p:cNvPr id="16" name="TextBox 15"/>
          <p:cNvSpPr txBox="1"/>
          <p:nvPr/>
        </p:nvSpPr>
        <p:spPr>
          <a:xfrm flipH="1">
            <a:off x="735631" y="5197252"/>
            <a:ext cx="1872000" cy="46166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t-EE" sz="2400" dirty="0" smtClean="0"/>
              <a:t>Avatus</a:t>
            </a:r>
            <a:endParaRPr lang="et-EE" sz="2400" dirty="0"/>
          </a:p>
        </p:txBody>
      </p:sp>
      <p:sp>
        <p:nvSpPr>
          <p:cNvPr id="17" name="TextBox 16"/>
          <p:cNvSpPr txBox="1"/>
          <p:nvPr/>
        </p:nvSpPr>
        <p:spPr>
          <a:xfrm flipH="1">
            <a:off x="735631" y="1546131"/>
            <a:ext cx="1872000" cy="83099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t-EE" sz="2400" dirty="0" smtClean="0"/>
              <a:t>Jagatud teadmised</a:t>
            </a:r>
            <a:endParaRPr lang="et-EE" sz="2400" dirty="0"/>
          </a:p>
        </p:txBody>
      </p:sp>
      <p:sp>
        <p:nvSpPr>
          <p:cNvPr id="18" name="TextBox 17"/>
          <p:cNvSpPr txBox="1"/>
          <p:nvPr/>
        </p:nvSpPr>
        <p:spPr>
          <a:xfrm flipH="1">
            <a:off x="3424640" y="3581013"/>
            <a:ext cx="1872000" cy="83099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t-EE" sz="2400" b="1" dirty="0" smtClean="0"/>
              <a:t>Elukestev õpe</a:t>
            </a:r>
            <a:endParaRPr lang="et-EE" sz="2400" b="1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6721619" y="3590786"/>
            <a:ext cx="2015999" cy="46166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t-EE" sz="2400" dirty="0" smtClean="0"/>
              <a:t>Üldpädevused</a:t>
            </a:r>
            <a:endParaRPr lang="et-EE" sz="2400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951" y="5892799"/>
            <a:ext cx="817532" cy="82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79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sz="3600" b="1" dirty="0" smtClean="0"/>
              <a:t>Näide: sotsiaalkonstruktivistlik õpikäsitus</a:t>
            </a:r>
            <a:endParaRPr lang="et-EE" sz="3600" b="1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960886" y="4607194"/>
            <a:ext cx="2982389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t-EE" sz="2400" dirty="0" smtClean="0">
                <a:solidFill>
                  <a:schemeClr val="accent1">
                    <a:lumMod val="50000"/>
                  </a:schemeClr>
                </a:solidFill>
              </a:rPr>
              <a:t>Teadmised</a:t>
            </a:r>
            <a:br>
              <a:rPr lang="et-EE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t-EE" sz="2400" dirty="0" smtClean="0">
                <a:solidFill>
                  <a:schemeClr val="accent1">
                    <a:lumMod val="50000"/>
                  </a:schemeClr>
                </a:solidFill>
              </a:rPr>
              <a:t>(dünaamiline baas)</a:t>
            </a:r>
            <a:endParaRPr lang="et-EE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4793032" y="4622434"/>
            <a:ext cx="2982389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t-EE" sz="2400" dirty="0" smtClean="0">
                <a:solidFill>
                  <a:schemeClr val="accent1">
                    <a:lumMod val="50000"/>
                  </a:schemeClr>
                </a:solidFill>
              </a:rPr>
              <a:t>Oskused</a:t>
            </a:r>
            <a:br>
              <a:rPr lang="et-EE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t-EE" sz="2400" dirty="0" smtClean="0">
                <a:solidFill>
                  <a:schemeClr val="accent1">
                    <a:lumMod val="50000"/>
                  </a:schemeClr>
                </a:solidFill>
              </a:rPr>
              <a:t>(vähem dünaamiline)</a:t>
            </a:r>
            <a:endParaRPr lang="et-EE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2825407" y="2532013"/>
            <a:ext cx="2982389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t-EE" sz="2400" dirty="0" smtClean="0">
                <a:solidFill>
                  <a:schemeClr val="accent1">
                    <a:lumMod val="50000"/>
                  </a:schemeClr>
                </a:solidFill>
              </a:rPr>
              <a:t>Väärtused ja hoiakud (stabiilsed)</a:t>
            </a:r>
            <a:endParaRPr lang="et-EE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3675729" y="5615211"/>
            <a:ext cx="2015999" cy="83099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t-EE" sz="2400" dirty="0" smtClean="0"/>
              <a:t>Ülekantavad oskused</a:t>
            </a:r>
            <a:endParaRPr lang="et-EE" sz="2400" dirty="0"/>
          </a:p>
        </p:txBody>
      </p:sp>
      <p:cxnSp>
        <p:nvCxnSpPr>
          <p:cNvPr id="11" name="Straight Arrow Connector 10"/>
          <p:cNvCxnSpPr>
            <a:stCxn id="6" idx="1"/>
            <a:endCxn id="7" idx="3"/>
          </p:cNvCxnSpPr>
          <p:nvPr/>
        </p:nvCxnSpPr>
        <p:spPr>
          <a:xfrm>
            <a:off x="3943275" y="5022693"/>
            <a:ext cx="849757" cy="15240"/>
          </a:xfrm>
          <a:prstGeom prst="straightConnector1">
            <a:avLst/>
          </a:prstGeom>
          <a:ln w="31750">
            <a:solidFill>
              <a:schemeClr val="accent1">
                <a:lumMod val="50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0"/>
          </p:cNvCxnSpPr>
          <p:nvPr/>
        </p:nvCxnSpPr>
        <p:spPr>
          <a:xfrm flipV="1">
            <a:off x="2452080" y="3376041"/>
            <a:ext cx="595920" cy="1231153"/>
          </a:xfrm>
          <a:prstGeom prst="straightConnector1">
            <a:avLst/>
          </a:prstGeom>
          <a:ln w="31750">
            <a:solidFill>
              <a:schemeClr val="accent1">
                <a:lumMod val="50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flipH="1">
            <a:off x="6025570" y="2106085"/>
            <a:ext cx="1872000" cy="83099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t-EE" sz="2400" dirty="0" smtClean="0"/>
              <a:t>Õppimis-kultuur</a:t>
            </a:r>
            <a:endParaRPr lang="et-EE" sz="2400" dirty="0"/>
          </a:p>
        </p:txBody>
      </p:sp>
      <p:sp>
        <p:nvSpPr>
          <p:cNvPr id="15" name="TextBox 14"/>
          <p:cNvSpPr txBox="1"/>
          <p:nvPr/>
        </p:nvSpPr>
        <p:spPr>
          <a:xfrm flipH="1">
            <a:off x="3308601" y="1558278"/>
            <a:ext cx="2015999" cy="83099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t-EE" sz="2400" dirty="0" smtClean="0"/>
              <a:t>Koostöine kultuur</a:t>
            </a:r>
            <a:endParaRPr lang="et-EE" sz="2400" dirty="0"/>
          </a:p>
        </p:txBody>
      </p:sp>
      <p:sp>
        <p:nvSpPr>
          <p:cNvPr id="16" name="TextBox 15"/>
          <p:cNvSpPr txBox="1"/>
          <p:nvPr/>
        </p:nvSpPr>
        <p:spPr>
          <a:xfrm flipH="1">
            <a:off x="735631" y="2292284"/>
            <a:ext cx="1872000" cy="46166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t-EE" sz="2400" dirty="0" smtClean="0"/>
              <a:t>Avatus</a:t>
            </a:r>
            <a:endParaRPr lang="et-EE" sz="2400" dirty="0"/>
          </a:p>
        </p:txBody>
      </p:sp>
      <p:sp>
        <p:nvSpPr>
          <p:cNvPr id="17" name="TextBox 16"/>
          <p:cNvSpPr txBox="1"/>
          <p:nvPr/>
        </p:nvSpPr>
        <p:spPr>
          <a:xfrm flipH="1">
            <a:off x="735631" y="5609786"/>
            <a:ext cx="1872000" cy="83099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t-EE" sz="2400" dirty="0" smtClean="0"/>
              <a:t>Jagatud teadmised</a:t>
            </a:r>
            <a:endParaRPr lang="et-EE" sz="2400" dirty="0"/>
          </a:p>
        </p:txBody>
      </p:sp>
      <p:sp>
        <p:nvSpPr>
          <p:cNvPr id="18" name="TextBox 17"/>
          <p:cNvSpPr txBox="1"/>
          <p:nvPr/>
        </p:nvSpPr>
        <p:spPr>
          <a:xfrm flipH="1">
            <a:off x="3424640" y="3581013"/>
            <a:ext cx="1872000" cy="83099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t-EE" sz="2400" b="1" dirty="0" smtClean="0"/>
              <a:t>Elukestev õpe</a:t>
            </a:r>
            <a:endParaRPr lang="et-EE" sz="2400" b="1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6721619" y="3590786"/>
            <a:ext cx="2015999" cy="46166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t-EE" sz="2400" dirty="0" smtClean="0"/>
              <a:t>Üldpädevused</a:t>
            </a:r>
            <a:endParaRPr lang="et-EE" sz="2400" dirty="0"/>
          </a:p>
        </p:txBody>
      </p:sp>
      <p:cxnSp>
        <p:nvCxnSpPr>
          <p:cNvPr id="28" name="Straight Arrow Connector 27"/>
          <p:cNvCxnSpPr>
            <a:stCxn id="7" idx="0"/>
          </p:cNvCxnSpPr>
          <p:nvPr/>
        </p:nvCxnSpPr>
        <p:spPr>
          <a:xfrm flipH="1" flipV="1">
            <a:off x="5623560" y="3376041"/>
            <a:ext cx="660666" cy="1246393"/>
          </a:xfrm>
          <a:prstGeom prst="straightConnector1">
            <a:avLst/>
          </a:prstGeom>
          <a:ln w="31750">
            <a:solidFill>
              <a:schemeClr val="accent1">
                <a:lumMod val="50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flipH="1">
            <a:off x="5965951" y="5615211"/>
            <a:ext cx="2015999" cy="83099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t-EE" sz="2400" dirty="0" smtClean="0"/>
              <a:t>21. sajandi oskused</a:t>
            </a:r>
            <a:endParaRPr lang="et-EE" sz="24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951" y="5892799"/>
            <a:ext cx="817532" cy="82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009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87899"/>
            <a:ext cx="7772400" cy="1227975"/>
          </a:xfrm>
        </p:spPr>
        <p:txBody>
          <a:bodyPr>
            <a:normAutofit fontScale="90000"/>
          </a:bodyPr>
          <a:lstStyle/>
          <a:p>
            <a:pPr algn="l"/>
            <a:r>
              <a:rPr lang="et-EE" dirty="0" smtClean="0"/>
              <a:t>Mis on õpikäsituse komponendid?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951" y="5892799"/>
            <a:ext cx="817532" cy="82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8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1204</TotalTime>
  <Words>1737</Words>
  <Application>Microsoft Macintosh PowerPoint</Application>
  <PresentationFormat>On-screen Show (4:3)</PresentationFormat>
  <Paragraphs>280</Paragraphs>
  <Slides>30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Calibri</vt:lpstr>
      <vt:lpstr>Calibri Light</vt:lpstr>
      <vt:lpstr>PMingLiU</vt:lpstr>
      <vt:lpstr>Times New Roman</vt:lpstr>
      <vt:lpstr>Arial</vt:lpstr>
      <vt:lpstr>Office Theme</vt:lpstr>
      <vt:lpstr>Nüüdisaegne õpikäsitus – enesejuhitud, koostöine ja avatud</vt:lpstr>
      <vt:lpstr>Kava</vt:lpstr>
      <vt:lpstr>Tänu</vt:lpstr>
      <vt:lpstr>Mis on õpikäsitus?</vt:lpstr>
      <vt:lpstr>Mis on õpikäsitus?</vt:lpstr>
      <vt:lpstr>Mis on õppimise eesmärgid?</vt:lpstr>
      <vt:lpstr>Näide: sotsiaalkonstruktivistlik õpikäsitus</vt:lpstr>
      <vt:lpstr>Näide: sotsiaalkonstruktivistlik õpikäsitus</vt:lpstr>
      <vt:lpstr>Mis on õpikäsituse komponendid?</vt:lpstr>
      <vt:lpstr>Mis on õpikäsituse komponendid?</vt:lpstr>
      <vt:lpstr>Milline on õpikäsituse mudel?</vt:lpstr>
      <vt:lpstr>PowerPoint Presentation</vt:lpstr>
      <vt:lpstr>Nüüdisaegse õpikäsituse mudel</vt:lpstr>
      <vt:lpstr>Mis on sellelt mudelilt puudus?</vt:lpstr>
      <vt:lpstr>Kuidas defineerida ja hinnata eesmärke, mille saavutatus näitab õpikäsituse nüüdisaegsust?</vt:lpstr>
      <vt:lpstr>Ainealased teadmised ja oskused</vt:lpstr>
      <vt:lpstr>Näide: hinnatavad tunnused</vt:lpstr>
      <vt:lpstr>PowerPoint Presentation</vt:lpstr>
      <vt:lpstr>PowerPoint Presentation</vt:lpstr>
      <vt:lpstr>Näide: tulemused 7. klassis</vt:lpstr>
      <vt:lpstr>Õpioskused</vt:lpstr>
      <vt:lpstr>Õpioskuste süsteemne hindamine</vt:lpstr>
      <vt:lpstr>Koostööoskused</vt:lpstr>
      <vt:lpstr>Koostööoskuste süsteemne hindamine</vt:lpstr>
      <vt:lpstr>Enesejuhtimine</vt:lpstr>
      <vt:lpstr>Subjektiivne heaolu</vt:lpstr>
      <vt:lpstr>Kokkuvõte</vt:lpstr>
      <vt:lpstr>Milline on teie kokkuvõte?</vt:lpstr>
      <vt:lpstr>Kokkuvõte</vt:lpstr>
      <vt:lpstr>Aitäh!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Kultuuri- ja väärtuspädevus</dc:title>
  <dc:creator>AnniT</dc:creator>
  <cp:lastModifiedBy>Margus Pedaste</cp:lastModifiedBy>
  <cp:revision>69</cp:revision>
  <dcterms:created xsi:type="dcterms:W3CDTF">2017-05-09T06:33:29Z</dcterms:created>
  <dcterms:modified xsi:type="dcterms:W3CDTF">2017-09-27T18:30:13Z</dcterms:modified>
</cp:coreProperties>
</file>