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9" r:id="rId6"/>
    <p:sldMasterId id="2147483703" r:id="rId7"/>
    <p:sldMasterId id="2147483715" r:id="rId8"/>
    <p:sldMasterId id="2147483742" r:id="rId9"/>
    <p:sldMasterId id="2147483767" r:id="rId10"/>
  </p:sldMasterIdLst>
  <p:notesMasterIdLst>
    <p:notesMasterId r:id="rId43"/>
  </p:notesMasterIdLst>
  <p:handoutMasterIdLst>
    <p:handoutMasterId r:id="rId44"/>
  </p:handoutMasterIdLst>
  <p:sldIdLst>
    <p:sldId id="407" r:id="rId11"/>
    <p:sldId id="438" r:id="rId12"/>
    <p:sldId id="426" r:id="rId13"/>
    <p:sldId id="437" r:id="rId14"/>
    <p:sldId id="441" r:id="rId15"/>
    <p:sldId id="410" r:id="rId16"/>
    <p:sldId id="411" r:id="rId17"/>
    <p:sldId id="412" r:id="rId18"/>
    <p:sldId id="409" r:id="rId19"/>
    <p:sldId id="431" r:id="rId20"/>
    <p:sldId id="420" r:id="rId21"/>
    <p:sldId id="423" r:id="rId22"/>
    <p:sldId id="424" r:id="rId23"/>
    <p:sldId id="422" r:id="rId24"/>
    <p:sldId id="434" r:id="rId25"/>
    <p:sldId id="390" r:id="rId26"/>
    <p:sldId id="432" r:id="rId27"/>
    <p:sldId id="433" r:id="rId28"/>
    <p:sldId id="417" r:id="rId29"/>
    <p:sldId id="415" r:id="rId30"/>
    <p:sldId id="391" r:id="rId31"/>
    <p:sldId id="436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16" r:id="rId41"/>
    <p:sldId id="440" r:id="rId42"/>
  </p:sldIdLst>
  <p:sldSz cx="8999538" cy="6840538"/>
  <p:notesSz cx="6808788" cy="99409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ri Maasik" initials="KM" lastIdx="3" clrIdx="0">
    <p:extLst>
      <p:ext uri="{19B8F6BF-5375-455C-9EA6-DF929625EA0E}">
        <p15:presenceInfo xmlns:p15="http://schemas.microsoft.com/office/powerpoint/2012/main" userId="S-1-5-21-891231267-133173067-1598175747-22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0581" autoAdjust="0"/>
  </p:normalViewPr>
  <p:slideViewPr>
    <p:cSldViewPr>
      <p:cViewPr varScale="1">
        <p:scale>
          <a:sx n="89" d="100"/>
          <a:sy n="89" d="100"/>
        </p:scale>
        <p:origin x="2160" y="90"/>
      </p:cViewPr>
      <p:guideLst>
        <p:guide orient="horz" pos="2154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t" anchorCtr="0" compatLnSpc="0"/>
          <a:lstStyle/>
          <a:p>
            <a:pPr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t" anchorCtr="0" compatLnSpc="0"/>
          <a:lstStyle/>
          <a:p>
            <a:pPr algn="r"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b" anchorCtr="0" compatLnSpc="0"/>
          <a:lstStyle/>
          <a:p>
            <a:pPr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b" anchorCtr="0" compatLnSpc="0"/>
          <a:lstStyle/>
          <a:p>
            <a:pPr algn="r"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A4CFF4-70A9-4F78-BA7B-8B1830FE0430}" type="slidenum">
              <a:pPr algn="r" defTabSz="838725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35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55650"/>
            <a:ext cx="4903788" cy="37274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0909" y="4721859"/>
            <a:ext cx="5446940" cy="44731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t-E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1A89E1-568D-4AA6-8700-15F03D2571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t-E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50888"/>
            <a:ext cx="4875212" cy="37052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4706" y="4693157"/>
            <a:ext cx="5397322" cy="310105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177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832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390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460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896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8029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900" indent="-217900" defTabSz="922447">
              <a:defRPr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112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476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633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7900" indent="-217900" defTabSz="922447"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66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08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385542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7029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479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838700" cy="367823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469" y="4657932"/>
            <a:ext cx="5339435" cy="307777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472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153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7123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8288" y="4757565"/>
            <a:ext cx="5505992" cy="3385542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029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8288" y="4757565"/>
            <a:ext cx="5505992" cy="5539978"/>
          </a:xfrm>
        </p:spPr>
        <p:txBody>
          <a:bodyPr>
            <a:spAutoFit/>
          </a:bodyPr>
          <a:lstStyle/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28027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533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767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027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FC93-37D1-4536-9BF7-DE82D917E8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638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A0177-72CA-4120-8227-9BB83409DB0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851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7E38-1DAB-447C-9DEC-1A525E1F9EA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19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4D00A93-CE39-44B4-B026-180A8029833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65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C3E394A-4CD7-4EA0-A4DD-77B6A171213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13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6A03C1-3C69-4721-A955-EEA80D98A7F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43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456FC3-E25A-425E-BF46-C2416469486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08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76DFD7-23DD-4784-A5D4-0DBACB8330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43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790A58C-CF21-4E02-9B74-C831E2A8896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6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3037F7A-4C38-4972-ADCB-C5C1C1FD39F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889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0768F2D-83AE-4670-A872-32C8E82BB3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D89-AE25-4230-A750-039E10F6BC7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6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DE9CAD6-671D-4205-9118-0B9DB827C6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34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08BAB00-AFF2-4491-9751-8FE1612FB1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1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6F24406-2694-4CA9-B219-1576A9255E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14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14.05.2017</a:t>
            </a:r>
            <a:endParaRPr lang="en-US" dirty="0"/>
          </a:p>
        </p:txBody>
      </p:sp>
      <p:pic>
        <p:nvPicPr>
          <p:cNvPr id="6" name="Picture 5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3155" y="450000"/>
            <a:ext cx="1751070" cy="936000"/>
          </a:xfrm>
          <a:prstGeom prst="rect">
            <a:avLst/>
          </a:prstGeom>
        </p:spPr>
      </p:pic>
      <p:pic>
        <p:nvPicPr>
          <p:cNvPr id="7" name="Picture 6" descr="hari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14.05.2017</a:t>
            </a:r>
            <a:endParaRPr lang="en-US" dirty="0"/>
          </a:p>
        </p:txBody>
      </p:sp>
      <p:pic>
        <p:nvPicPr>
          <p:cNvPr id="9" name="Picture 8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6659" y="450000"/>
            <a:ext cx="2127566" cy="936000"/>
          </a:xfrm>
          <a:prstGeom prst="rect">
            <a:avLst/>
          </a:prstGeom>
        </p:spPr>
      </p:pic>
      <p:pic>
        <p:nvPicPr>
          <p:cNvPr id="6" name="Picture 5" descr="hari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1" name="Picture 10" descr="EU2017_EST_logo_MV_tekstiga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4000" y="323925"/>
            <a:ext cx="2016000" cy="1152000"/>
          </a:xfrm>
          <a:prstGeom prst="rect">
            <a:avLst/>
          </a:prstGeom>
        </p:spPr>
      </p:pic>
      <p:pic>
        <p:nvPicPr>
          <p:cNvPr id="9" name="Picture 8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0" name="Picture 9" descr="EU2017_logo_MV_tekstiga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80000" y="432000"/>
            <a:ext cx="2129400" cy="936000"/>
          </a:xfrm>
          <a:prstGeom prst="rect">
            <a:avLst/>
          </a:prstGeom>
        </p:spPr>
      </p:pic>
      <p:pic>
        <p:nvPicPr>
          <p:cNvPr id="9" name="Picture 8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13001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2181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8999538" cy="6840538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39E4F-278C-4219-BD75-B442D2B2E2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1930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lu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8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3155" y="450000"/>
            <a:ext cx="1751070" cy="936000"/>
          </a:xfrm>
          <a:prstGeom prst="rect">
            <a:avLst/>
          </a:prstGeom>
        </p:spPr>
      </p:pic>
      <p:pic>
        <p:nvPicPr>
          <p:cNvPr id="9" name="Picture 8" descr="hari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1" name="Picture 10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6659" y="450000"/>
            <a:ext cx="2127566" cy="936000"/>
          </a:xfrm>
          <a:prstGeom prst="rect">
            <a:avLst/>
          </a:prstGeom>
        </p:spPr>
      </p:pic>
      <p:pic>
        <p:nvPicPr>
          <p:cNvPr id="9" name="Picture 8" descr="hari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3" name="Picture 12" descr="EU2017_EST_logo_MV_tekstiga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4000" y="323925"/>
            <a:ext cx="2016000" cy="1152000"/>
          </a:xfrm>
          <a:prstGeom prst="rect">
            <a:avLst/>
          </a:prstGeom>
        </p:spPr>
      </p:pic>
      <p:pic>
        <p:nvPicPr>
          <p:cNvPr id="11" name="Picture 10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0" name="Picture 9" descr="EU2017_logo_MV_tekstiga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80000" y="432000"/>
            <a:ext cx="2129400" cy="936000"/>
          </a:xfrm>
          <a:prstGeom prst="rect">
            <a:avLst/>
          </a:prstGeom>
        </p:spPr>
      </p:pic>
      <p:pic>
        <p:nvPicPr>
          <p:cNvPr id="11" name="Picture 10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0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4942" y="1119505"/>
            <a:ext cx="6749654" cy="2381521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4942" y="3592866"/>
            <a:ext cx="6749654" cy="1651546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323768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45948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031" y="1705385"/>
            <a:ext cx="7762102" cy="2845473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031" y="4577778"/>
            <a:ext cx="7762102" cy="149636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59F54-96B8-4981-A534-BF55D1D39147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46396-9BAA-4171-8C61-5264C6CD6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18718" y="1820976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56016" y="1820976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EAD1F-3E86-427C-8A17-DBE84CE9A4CE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2709-B701-4039-832C-A0D965B94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D5F8-B2D6-4800-A5C4-A54BD51380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452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0" y="364196"/>
            <a:ext cx="7762102" cy="1322188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891" y="1676882"/>
            <a:ext cx="380722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891" y="2498697"/>
            <a:ext cx="380722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016" y="1676882"/>
            <a:ext cx="382597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016" y="2498697"/>
            <a:ext cx="382597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BBBD2-531A-4693-A191-3EE90D43E78E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BC9B7-C6DB-4A94-BE2F-90D5259DD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10/1/2017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715724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A223C-0DCD-49B0-AC8A-3889C51202FF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E489-CF5D-465C-84BF-AC4197995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4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1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1" y="2052161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7238B-AA4F-413B-8426-EE78EC7E9F0B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1F336-CFB6-413F-A7E1-85F56380B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1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1" y="2052161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90349-863E-45F6-B7D0-026BAD247115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BE57-F08E-4F02-AB47-48B22653B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AE739-5856-4E0E-8DE8-97B7A9E32208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283C-B7FC-410B-AFB5-99B873574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440295" y="364195"/>
            <a:ext cx="1940525" cy="579704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18718" y="364195"/>
            <a:ext cx="5709082" cy="579704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FCC11-A00D-493B-A9AB-42AC1A0F36E3}" type="datetime1">
              <a:rPr lang="en-US" smtClean="0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55E0-2A59-4FB0-A46F-2298EAEB9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0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26FD8-8D30-4959-BC24-6D68F594C06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0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25467-4050-426E-8928-70A48BA2AFD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101D3-FDB6-420A-AF73-2F14B86073D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45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AC67B-84D4-45AF-B4B4-29ACAFBEED3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038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7DCC3-101E-4473-B7D8-2C509B7AE28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74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B4223-89F8-462C-AFE6-CB01376D911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53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576C33-0E08-47CE-AB80-1E9141D5891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6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10007-9AE0-4424-86D2-2F79D0FB9D0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910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845154-C48D-40C7-9662-F44D7806BC3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56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13A60-B4C6-40B8-8D44-46A965603D2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4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A7AE2-910F-4BB4-A274-46E1F00FE4A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22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32429-87E1-48E8-8263-D1B09F057D7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91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sileht 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88" y="1336185"/>
            <a:ext cx="2392756" cy="54997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741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4964" y="444636"/>
            <a:ext cx="7705849" cy="851269"/>
          </a:xfrm>
        </p:spPr>
        <p:txBody>
          <a:bodyPr>
            <a:normAutofit/>
          </a:bodyPr>
          <a:lstStyle>
            <a:lvl1pPr>
              <a:defRPr sz="2658" b="1">
                <a:solidFill>
                  <a:srgbClr val="1791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et-EE"/>
              <a:t>Muutke pealkirja laadi</a:t>
            </a:r>
            <a:endParaRPr lang="en-US"/>
          </a:p>
        </p:txBody>
      </p:sp>
      <p:sp>
        <p:nvSpPr>
          <p:cNvPr id="3" name="TextBox 6"/>
          <p:cNvSpPr txBox="1"/>
          <p:nvPr/>
        </p:nvSpPr>
        <p:spPr>
          <a:xfrm>
            <a:off x="4004797" y="5967036"/>
            <a:ext cx="3386078" cy="3641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86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674964" y="1596130"/>
            <a:ext cx="7705849" cy="4161324"/>
          </a:xfrm>
        </p:spPr>
        <p:txBody>
          <a:bodyPr>
            <a:normAutofit/>
          </a:bodyPr>
          <a:lstStyle>
            <a:lvl1pPr>
              <a:defRPr lang="et-EE">
                <a:latin typeface="Arial"/>
                <a:ea typeface="Arial"/>
                <a:cs typeface="Arial"/>
              </a:defRPr>
            </a:lvl1pPr>
            <a:lvl2pPr>
              <a:defRPr lang="et-EE">
                <a:latin typeface="Arial"/>
                <a:ea typeface="Arial"/>
                <a:cs typeface="Arial"/>
              </a:defRPr>
            </a:lvl2pPr>
            <a:lvl3pPr>
              <a:defRPr lang="et-EE">
                <a:latin typeface="Arial"/>
                <a:ea typeface="Arial"/>
                <a:cs typeface="Arial"/>
              </a:defRPr>
            </a:lvl3pPr>
            <a:lvl4pPr>
              <a:defRPr lang="et-EE">
                <a:latin typeface="Arial"/>
                <a:ea typeface="Arial"/>
                <a:cs typeface="Arial"/>
              </a:defRPr>
            </a:lvl4pPr>
            <a:lvl5pPr>
              <a:defRPr lang="et-EE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2598615" y="6024560"/>
            <a:ext cx="1181185" cy="364196"/>
          </a:xfrm>
        </p:spPr>
        <p:txBody>
          <a:bodyPr anchor="ctr"/>
          <a:lstStyle>
            <a:lvl1pPr>
              <a:defRPr lang="en-US" sz="886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A088F-EF2B-4986-9E7A-0C8C21C491C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851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FC93-37D1-4536-9BF7-DE82D917E8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21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D89-AE25-4230-A750-039E10F6BC7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92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39E4F-278C-4219-BD75-B442D2B2E2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75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D5F8-B2D6-4800-A5C4-A54BD51380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9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AC67B-84D4-45AF-B4B4-29ACAFBEED3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18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A088F-EF2B-4986-9E7A-0C8C21C491C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6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38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FF251-19F6-4FBB-A726-0CE9BA514F1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7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E832A-2632-4499-9D61-DFF71AFFCD0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02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A0177-72CA-4120-8227-9BB83409DB0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1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111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7E38-1DAB-447C-9DEC-1A525E1F9EA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44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6CFF55-D846-4DA7-BEF4-93FAB884E961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41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30EC1-878A-4F6D-835E-69B619E437A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88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D6F29-FA2B-4233-A5A3-3CF09AB40991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38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BEF23-83EF-46FD-A277-4F58F4C8648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68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E4002-36CA-4068-9EA8-95173424103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24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9E843-F66A-4F40-A450-95220569EBF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47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79090-DBA1-4C90-98CB-383E5AE445A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83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A33B7B-57A1-4885-97CE-74CFAE901E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69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96255-6F36-4125-9F94-B36156C09CE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72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FF251-19F6-4FBB-A726-0CE9BA514F1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0302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423F4-8FFF-4C8E-A5B3-F1C16FB9B2C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27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62602-A3E9-49F6-9728-F85A69AD45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63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E832A-2632-4499-9D61-DFF71AFFCD0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44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381F52-A3C4-44E6-9225-0B084BA5802A}" type="slidenum">
              <a:t>‹#›</a:t>
            </a:fld>
            <a:endParaRPr lang="et-EE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fld id="{C79535BC-B179-443A-9321-BA043FDD6AD0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5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1009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1009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1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618718" y="364196"/>
            <a:ext cx="776210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8718" y="1820976"/>
            <a:ext cx="776210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18718" y="6340166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981097" y="6340166"/>
            <a:ext cx="303734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355924" y="6340166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A381F52-A3C4-44E6-9225-0B084BA580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6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4810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283445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36438" y="6279203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15585" y="6279212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E882A34-1B2E-4E59-9E37-0F91938D71A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96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381F52-A3C4-44E6-9225-0B084BA5802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205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270187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17427" y="6266346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73220" y="6266346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5BD121D-90AC-41B2-8EE6-8F5FD6C5519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75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.ee/sites/default/files/pgs_eelnou_tuge_vajavate_opilaste_infomaterj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pekava.innove.ee/valikkursuseid-tutvustav-vebinar-12-06-201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oppekava.innove.ee/soovitusi-ja-naiteid-loovtoode-labiviimiseks-pohikoolis-201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arja-Liisa.Kytt@innove.ee" TargetMode="External"/><Relationship Id="rId2" Type="http://schemas.openxmlformats.org/officeDocument/2006/relationships/hyperlink" Target="mailto:Aimi.Pyya@innove.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igne.Granstr&#246;m@hm.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m.ee/sites/default/files/uldhariduse_valishindamise_ulesanded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iigiteataja.ee/akt/123032015108#para66b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sites/education/files/2017-learner-development-guiding-principles_en.pdf" TargetMode="External"/><Relationship Id="rId2" Type="http://schemas.openxmlformats.org/officeDocument/2006/relationships/hyperlink" Target="https://ec.europa.eu/education/sites/education/files/2017-school-development-quality-assurance_en.pdfhttps:/ec.europa.eu/education/sites/education/files/2017-school-development-quality-assurance_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eycompetences2017.com/docs/Key_Competences_reforms_and_influence_of_Framework_Draft_Final_report_310517%5b3%5d.pdf" TargetMode="External"/><Relationship Id="rId4" Type="http://schemas.openxmlformats.org/officeDocument/2006/relationships/hyperlink" Target="https://ec.europa.eu/education/sites/education/files/teachers-school-leaders-wg-0917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sca-web.org/english/news/estoniadevelopingnewmovingvalueswithreformedphysicalactivityeducationinterviewwithmaretpih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2192356"/>
            <a:ext cx="7926796" cy="1799904"/>
          </a:xfrm>
        </p:spPr>
        <p:txBody>
          <a:bodyPr anchor="t" anchorCtr="1"/>
          <a:lstStyle/>
          <a:p>
            <a:pPr algn="ctr">
              <a:spcBef>
                <a:spcPts val="600"/>
              </a:spcBef>
              <a:buNone/>
            </a:pPr>
            <a:r>
              <a:rPr lang="fi-FI" sz="4000" b="1" dirty="0" err="1"/>
              <a:t>Kerge</a:t>
            </a:r>
            <a:r>
              <a:rPr lang="fi-FI" sz="4000" b="1" dirty="0"/>
              <a:t> </a:t>
            </a:r>
            <a:r>
              <a:rPr lang="fi-FI" sz="4000" b="1" dirty="0" err="1"/>
              <a:t>sahmakas</a:t>
            </a:r>
            <a:r>
              <a:rPr lang="fi-FI" sz="4000" b="1" dirty="0"/>
              <a:t> </a:t>
            </a:r>
            <a:r>
              <a:rPr lang="fi-FI" sz="4000" b="1" dirty="0" err="1"/>
              <a:t>haridusmaastiku</a:t>
            </a:r>
            <a:r>
              <a:rPr lang="fi-FI" sz="4000" b="1" dirty="0"/>
              <a:t> </a:t>
            </a:r>
            <a:r>
              <a:rPr lang="fi-FI" sz="4000" b="1" dirty="0" err="1"/>
              <a:t>uuendustest</a:t>
            </a:r>
            <a:r>
              <a:rPr lang="et-EE" sz="4000" b="1" dirty="0"/>
              <a:t> </a:t>
            </a:r>
            <a:br>
              <a:rPr lang="et-EE" sz="4000" b="1" dirty="0"/>
            </a:br>
            <a:r>
              <a:rPr lang="et-EE" sz="4000" dirty="0"/>
              <a:t>ehk</a:t>
            </a:r>
            <a:r>
              <a:rPr lang="fi-FI" sz="4000" b="1" dirty="0"/>
              <a:t/>
            </a:r>
            <a:br>
              <a:rPr lang="fi-FI" sz="4000" b="1" dirty="0"/>
            </a:br>
            <a:r>
              <a:rPr lang="et-EE" sz="4000" b="1" dirty="0"/>
              <a:t>õ</a:t>
            </a:r>
            <a:r>
              <a:rPr lang="fi-FI" sz="4000" b="1" dirty="0" err="1"/>
              <a:t>ppimine</a:t>
            </a:r>
            <a:r>
              <a:rPr lang="fi-FI" sz="4000" b="1" dirty="0"/>
              <a:t> ja </a:t>
            </a:r>
            <a:r>
              <a:rPr lang="fi-FI" sz="4000" b="1" dirty="0" err="1"/>
              <a:t>õpetamine</a:t>
            </a:r>
            <a:r>
              <a:rPr lang="fi-FI" sz="4000" b="1" dirty="0"/>
              <a:t> </a:t>
            </a:r>
            <a:r>
              <a:rPr lang="fi-FI" sz="4000" b="1" dirty="0" err="1"/>
              <a:t>Eestis</a:t>
            </a:r>
            <a:r>
              <a:rPr lang="fi-FI" sz="4000" b="1" dirty="0"/>
              <a:t> ja</a:t>
            </a:r>
            <a:r>
              <a:rPr lang="et-EE" sz="4000" b="1" dirty="0"/>
              <a:t/>
            </a:r>
            <a:br>
              <a:rPr lang="et-EE" sz="4000" b="1" dirty="0"/>
            </a:br>
            <a:r>
              <a:rPr lang="et-EE" sz="4000" b="1" dirty="0" smtClean="0"/>
              <a:t> </a:t>
            </a:r>
            <a:r>
              <a:rPr lang="fi-FI" sz="4000" b="1" dirty="0" smtClean="0"/>
              <a:t>vaade </a:t>
            </a:r>
            <a:r>
              <a:rPr lang="fi-FI" sz="4000" b="1" dirty="0" err="1"/>
              <a:t>sellele</a:t>
            </a:r>
            <a:r>
              <a:rPr lang="fi-FI" sz="4000" b="1" dirty="0"/>
              <a:t> </a:t>
            </a:r>
            <a:r>
              <a:rPr lang="fi-FI" sz="4000" b="1" dirty="0" err="1"/>
              <a:t>Euroopast</a:t>
            </a:r>
            <a:endParaRPr lang="et-EE" sz="4000" dirty="0">
              <a:solidFill>
                <a:srgbClr val="FFFFFF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1417" y="4644405"/>
            <a:ext cx="7200003" cy="171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5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Pille Liblik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Asejuhataja (õppekavad)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Üldharidusosakond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 smtClean="0">
                <a:solidFill>
                  <a:srgbClr val="FFFFFF"/>
                </a:solidFill>
                <a:latin typeface="Roboto Condensed" pitchFamily="18"/>
                <a:ea typeface="Microsoft YaHei" pitchFamily="2"/>
                <a:cs typeface="Mangal" pitchFamily="2"/>
              </a:rPr>
              <a:t>28</a:t>
            </a:r>
            <a:r>
              <a:rPr kumimoji="0" lang="et-E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. september 2017</a:t>
            </a: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6" y="337784"/>
            <a:ext cx="1115548" cy="1142429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4" y="395933"/>
            <a:ext cx="1895047" cy="10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Matemaatika õppimise arendamise vajadus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0692" y="1165411"/>
            <a:ext cx="8033492" cy="52791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2000" dirty="0" err="1" smtClean="0"/>
              <a:t>Päheõppimine</a:t>
            </a:r>
            <a:r>
              <a:rPr lang="et-EE" sz="2000" dirty="0" smtClean="0"/>
              <a:t> </a:t>
            </a:r>
            <a:r>
              <a:rPr lang="et-EE" sz="2000" dirty="0"/>
              <a:t>on kõige ebaefektiivsem </a:t>
            </a:r>
            <a:r>
              <a:rPr lang="et-EE" sz="2000" dirty="0" smtClean="0"/>
              <a:t>õpistrateegia </a:t>
            </a:r>
            <a:r>
              <a:rPr lang="fi-FI" sz="2000" dirty="0" smtClean="0"/>
              <a:t> </a:t>
            </a:r>
            <a:endParaRPr lang="et-EE" sz="2000" dirty="0"/>
          </a:p>
          <a:p>
            <a:pPr>
              <a:spcAft>
                <a:spcPts val="600"/>
              </a:spcAft>
            </a:pPr>
            <a:r>
              <a:rPr lang="et-EE" sz="2000" dirty="0" smtClean="0"/>
              <a:t>Nõrk jooniste lugemise oskus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Tea</a:t>
            </a:r>
            <a:r>
              <a:rPr lang="et-EE" sz="2000" dirty="0"/>
              <a:t>dlik ülesannete lahendamise </a:t>
            </a:r>
            <a:r>
              <a:rPr lang="et-EE" sz="2000" dirty="0" smtClean="0"/>
              <a:t>oskuste </a:t>
            </a:r>
            <a:r>
              <a:rPr lang="et-EE" sz="2000" dirty="0"/>
              <a:t>arendamine </a:t>
            </a:r>
            <a:r>
              <a:rPr lang="fi-FI" sz="2000" dirty="0"/>
              <a:t> </a:t>
            </a:r>
            <a:endParaRPr lang="et-EE" sz="2000" dirty="0"/>
          </a:p>
          <a:p>
            <a:pPr>
              <a:spcAft>
                <a:spcPts val="600"/>
              </a:spcAft>
            </a:pPr>
            <a:r>
              <a:rPr lang="et-EE" sz="2000" dirty="0" err="1"/>
              <a:t>Õ</a:t>
            </a:r>
            <a:r>
              <a:rPr lang="fi-FI" sz="2000" dirty="0" err="1" smtClean="0"/>
              <a:t>pilas</a:t>
            </a:r>
            <a:r>
              <a:rPr lang="et-EE" sz="2000" dirty="0" err="1" smtClean="0"/>
              <a:t>ed</a:t>
            </a:r>
            <a:r>
              <a:rPr lang="et-EE" sz="2000" dirty="0" smtClean="0"/>
              <a:t>: õpi</a:t>
            </a:r>
            <a:r>
              <a:rPr lang="fi-FI" sz="2000" dirty="0" err="1"/>
              <a:t>strateegia</a:t>
            </a:r>
            <a:r>
              <a:rPr lang="et-EE" sz="2000" dirty="0"/>
              <a:t>id</a:t>
            </a:r>
            <a:r>
              <a:rPr lang="fi-FI" sz="2000" dirty="0"/>
              <a:t> ei ole </a:t>
            </a:r>
            <a:r>
              <a:rPr lang="fi-FI" sz="2000" dirty="0" err="1"/>
              <a:t>õpetatud</a:t>
            </a:r>
            <a:r>
              <a:rPr lang="fi-FI" sz="2000" dirty="0"/>
              <a:t>, </a:t>
            </a:r>
            <a:r>
              <a:rPr lang="fi-FI" sz="2000" dirty="0" err="1" smtClean="0"/>
              <a:t>õpetaja</a:t>
            </a:r>
            <a:r>
              <a:rPr lang="et-EE" sz="2000" dirty="0" smtClean="0"/>
              <a:t>d: oleme küll </a:t>
            </a:r>
            <a:r>
              <a:rPr lang="et-EE" sz="2000" dirty="0"/>
              <a:t>õpetanud.</a:t>
            </a:r>
          </a:p>
          <a:p>
            <a:pPr>
              <a:spcAft>
                <a:spcPts val="0"/>
              </a:spcAft>
            </a:pPr>
            <a:r>
              <a:rPr lang="et-EE" sz="2000" dirty="0" smtClean="0"/>
              <a:t>Õpilaste küüniline suhtumine ainesse: kõrge sooritus vs õpetaja emotsionaalne tugi</a:t>
            </a:r>
          </a:p>
          <a:p>
            <a:pPr marL="108000" indent="0" algn="r">
              <a:spcAft>
                <a:spcPts val="600"/>
              </a:spcAft>
              <a:buNone/>
            </a:pPr>
            <a:r>
              <a:rPr lang="et-EE" sz="2000" i="1" dirty="0" smtClean="0"/>
              <a:t>„</a:t>
            </a:r>
            <a:r>
              <a:rPr lang="fi-FI" sz="2000" i="1" dirty="0" smtClean="0"/>
              <a:t> </a:t>
            </a:r>
            <a:r>
              <a:rPr lang="fi-FI" sz="2000" i="1" dirty="0" err="1"/>
              <a:t>Põhikooli</a:t>
            </a:r>
            <a:r>
              <a:rPr lang="fi-FI" sz="2000" i="1" dirty="0"/>
              <a:t> </a:t>
            </a:r>
            <a:r>
              <a:rPr lang="fi-FI" sz="2000" i="1" dirty="0" err="1"/>
              <a:t>matemaatika</a:t>
            </a:r>
            <a:r>
              <a:rPr lang="fi-FI" sz="2000" i="1" dirty="0"/>
              <a:t> </a:t>
            </a:r>
            <a:r>
              <a:rPr lang="fi-FI" sz="2000" i="1" dirty="0" err="1"/>
              <a:t>lõpueksami</a:t>
            </a:r>
            <a:r>
              <a:rPr lang="fi-FI" sz="2000" i="1" dirty="0"/>
              <a:t> </a:t>
            </a:r>
            <a:r>
              <a:rPr lang="fi-FI" sz="2000" i="1" dirty="0" err="1"/>
              <a:t>taustauuringu</a:t>
            </a:r>
            <a:r>
              <a:rPr lang="fi-FI" sz="2000" i="1" dirty="0"/>
              <a:t> </a:t>
            </a:r>
            <a:r>
              <a:rPr lang="fi-FI" sz="2000" i="1" dirty="0" err="1"/>
              <a:t>tulemused</a:t>
            </a:r>
            <a:r>
              <a:rPr lang="et-EE" sz="2000" i="1" dirty="0" smtClean="0"/>
              <a:t>“ TLÜ 2016 </a:t>
            </a:r>
            <a:endParaRPr lang="et-EE" sz="2000" i="1" dirty="0"/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endParaRPr lang="et-EE" sz="2000" dirty="0" smtClean="0"/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 smtClean="0"/>
              <a:t>Eeldus: PK lõpuks on kõigil ühtlane tase matemaatikas.</a:t>
            </a:r>
          </a:p>
          <a:p>
            <a:pPr marL="10800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t-EE" sz="2000" dirty="0" smtClean="0"/>
              <a:t>G reaalsus: kaks „kasti“ pole piisav ei andekatele ega vähemvõimekatele</a:t>
            </a:r>
          </a:p>
          <a:p>
            <a:pPr marL="1076325" indent="-968375">
              <a:spcBef>
                <a:spcPts val="600"/>
              </a:spcBef>
              <a:spcAft>
                <a:spcPts val="600"/>
              </a:spcAft>
              <a:buNone/>
            </a:pPr>
            <a:r>
              <a:rPr lang="et-EE" sz="2000" dirty="0" smtClean="0"/>
              <a:t>Eesmärk</a:t>
            </a:r>
            <a:r>
              <a:rPr lang="et-EE" sz="2000" dirty="0"/>
              <a:t>: arendada välja </a:t>
            </a:r>
            <a:r>
              <a:rPr lang="et-EE" sz="2000" dirty="0" smtClean="0"/>
              <a:t>baaskursus ja korralikud valikkursused spetsialiseerumiseks ning edasiõppimiseks</a:t>
            </a:r>
            <a:endParaRPr lang="et-EE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74479" y="543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467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Õppijakeskne õppekava igaühele: 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378" y="2052118"/>
            <a:ext cx="7128792" cy="43204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2000" dirty="0" smtClean="0"/>
              <a:t>tõhustatud </a:t>
            </a:r>
            <a:r>
              <a:rPr lang="et-EE" sz="2000" dirty="0"/>
              <a:t>või </a:t>
            </a:r>
            <a:r>
              <a:rPr lang="et-EE" sz="2000" dirty="0" smtClean="0"/>
              <a:t>erituge vajav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individuaalset õppekava vajav andekas õpilane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teistsuguse emakeelega õpilane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äsja sisserännanud</a:t>
            </a:r>
            <a:r>
              <a:rPr lang="et-EE" sz="2000" dirty="0"/>
              <a:t> </a:t>
            </a:r>
            <a:r>
              <a:rPr lang="et-EE" sz="2000" dirty="0" smtClean="0"/>
              <a:t>õpilane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kooli ja/ või klassi vahetav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järgmisele kooliastmele liikuv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… </a:t>
            </a:r>
          </a:p>
          <a:p>
            <a:pPr>
              <a:spcAft>
                <a:spcPts val="600"/>
              </a:spcAft>
            </a:pPr>
            <a:endParaRPr lang="et-EE" sz="2000" dirty="0"/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/>
              <a:t>j</a:t>
            </a:r>
            <a:r>
              <a:rPr lang="et-EE" sz="2000" dirty="0" smtClean="0"/>
              <a:t>a tema arengut toetav õppekeskkond.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03" y="107901"/>
            <a:ext cx="1924663" cy="13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9289" y="323925"/>
            <a:ext cx="8072997" cy="886699"/>
          </a:xfrm>
        </p:spPr>
        <p:txBody>
          <a:bodyPr/>
          <a:lstStyle/>
          <a:p>
            <a:pPr lvl="0">
              <a:buNone/>
            </a:pPr>
            <a:r>
              <a:rPr lang="et-EE" altLang="et-EE" sz="3200" b="1" dirty="0" smtClean="0">
                <a:solidFill>
                  <a:schemeClr val="tx1"/>
                </a:solidFill>
              </a:rPr>
              <a:t>Olulisimad probleemid HEV õpilaste õppekorralduses ja muudatuste eesmärk</a:t>
            </a:r>
            <a:endParaRPr lang="et-EE" alt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289" y="1404045"/>
            <a:ext cx="8064895" cy="5112568"/>
          </a:xfrm>
        </p:spPr>
        <p:txBody>
          <a:bodyPr/>
          <a:lstStyle/>
          <a:p>
            <a:r>
              <a:rPr lang="et-EE" sz="2000" dirty="0" smtClean="0">
                <a:solidFill>
                  <a:schemeClr val="tx1"/>
                </a:solidFill>
              </a:rPr>
              <a:t>HEV </a:t>
            </a:r>
            <a:r>
              <a:rPr lang="et-EE" sz="2000" dirty="0">
                <a:solidFill>
                  <a:schemeClr val="tx1"/>
                </a:solidFill>
              </a:rPr>
              <a:t>õpilaste </a:t>
            </a:r>
            <a:r>
              <a:rPr lang="et-EE" sz="2000" dirty="0" smtClean="0">
                <a:solidFill>
                  <a:schemeClr val="tx1"/>
                </a:solidFill>
              </a:rPr>
              <a:t>jaotus eriklassidele meditsiiniliste diagnooside kaupa ei taga </a:t>
            </a:r>
            <a:r>
              <a:rPr lang="et-EE" sz="2000" dirty="0">
                <a:solidFill>
                  <a:schemeClr val="tx1"/>
                </a:solidFill>
              </a:rPr>
              <a:t>õpilastele vajalikku tuge ja paindlikku õppekorraldust </a:t>
            </a:r>
            <a:r>
              <a:rPr lang="et-EE" sz="2000" dirty="0" smtClean="0">
                <a:solidFill>
                  <a:schemeClr val="tx1"/>
                </a:solidFill>
              </a:rPr>
              <a:t>ega toeta </a:t>
            </a:r>
            <a:r>
              <a:rPr lang="et-EE" sz="2000" dirty="0">
                <a:solidFill>
                  <a:schemeClr val="tx1"/>
                </a:solidFill>
              </a:rPr>
              <a:t>kaasava hariduse põhimõtteid. </a:t>
            </a: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Koolipidajate võimekus ja </a:t>
            </a:r>
            <a:r>
              <a:rPr lang="et-EE" sz="2000" dirty="0">
                <a:solidFill>
                  <a:schemeClr val="tx1"/>
                </a:solidFill>
              </a:rPr>
              <a:t>ressursid on väga erineval tasemel </a:t>
            </a:r>
            <a:r>
              <a:rPr lang="et-EE" sz="2000" dirty="0" smtClean="0">
                <a:solidFill>
                  <a:schemeClr val="tx1"/>
                </a:solidFill>
              </a:rPr>
              <a:t>ega taga </a:t>
            </a:r>
            <a:r>
              <a:rPr lang="et-EE" sz="2000" dirty="0">
                <a:solidFill>
                  <a:schemeClr val="tx1"/>
                </a:solidFill>
              </a:rPr>
              <a:t>tugispetsialistide teenuste ühtlast kättesaadavust ja kvaliteeti. </a:t>
            </a:r>
            <a:endParaRPr lang="et-EE" sz="2000" dirty="0" smtClean="0">
              <a:solidFill>
                <a:schemeClr val="tx1"/>
              </a:solidFill>
            </a:endParaRP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Ebaselge </a:t>
            </a:r>
            <a:r>
              <a:rPr lang="et-EE" sz="2000" dirty="0">
                <a:solidFill>
                  <a:schemeClr val="tx1"/>
                </a:solidFill>
              </a:rPr>
              <a:t>vastutuse jaotus riigi ja kohalike omavalitsuste vahel põhihariduse korraldamisel </a:t>
            </a:r>
            <a:r>
              <a:rPr lang="et-EE" sz="2000" dirty="0" smtClean="0">
                <a:solidFill>
                  <a:schemeClr val="tx1"/>
                </a:solidFill>
              </a:rPr>
              <a:t>vajab </a:t>
            </a:r>
            <a:r>
              <a:rPr lang="et-EE" sz="2000" dirty="0">
                <a:solidFill>
                  <a:schemeClr val="tx1"/>
                </a:solidFill>
              </a:rPr>
              <a:t>täpsustamist.</a:t>
            </a:r>
          </a:p>
          <a:p>
            <a:pPr marL="108000" indent="0">
              <a:buNone/>
            </a:pPr>
            <a:endParaRPr lang="et-EE" sz="2000" b="1" u="sng" dirty="0" smtClean="0">
              <a:solidFill>
                <a:schemeClr val="tx1"/>
              </a:solidFill>
            </a:endParaRPr>
          </a:p>
          <a:p>
            <a:pPr marL="108000" indent="0">
              <a:buNone/>
            </a:pPr>
            <a:r>
              <a:rPr lang="et-EE" sz="2000" b="1" u="sng" dirty="0" smtClean="0">
                <a:solidFill>
                  <a:schemeClr val="tx1"/>
                </a:solidFill>
              </a:rPr>
              <a:t>Muudatuste eesmärk: </a:t>
            </a:r>
            <a:r>
              <a:rPr lang="et-EE" sz="2000" b="1" dirty="0" smtClean="0">
                <a:solidFill>
                  <a:schemeClr val="tx1"/>
                </a:solidFill>
              </a:rPr>
              <a:t>läheneda õpilaste vajadustele individuaalselt ning luua </a:t>
            </a:r>
            <a:r>
              <a:rPr lang="et-EE" sz="2000" b="1" dirty="0">
                <a:solidFill>
                  <a:schemeClr val="tx1"/>
                </a:solidFill>
              </a:rPr>
              <a:t>vajaduspõhine ja paindlik HEV õppekorralduse toetussüsteem, mis ei sõltu kooli tüübist ja omandivormist</a:t>
            </a:r>
            <a:r>
              <a:rPr lang="et-EE" sz="2000" b="1" dirty="0" smtClean="0">
                <a:solidFill>
                  <a:schemeClr val="tx1"/>
                </a:solidFill>
              </a:rPr>
              <a:t>.</a:t>
            </a:r>
          </a:p>
          <a:p>
            <a:pPr marL="108000" indent="0">
              <a:buNone/>
            </a:pPr>
            <a:r>
              <a:rPr lang="et-EE" sz="2000" b="1">
                <a:solidFill>
                  <a:schemeClr val="tx1"/>
                </a:solidFill>
                <a:hlinkClick r:id="rId3"/>
              </a:rPr>
              <a:t>https://</a:t>
            </a:r>
            <a:r>
              <a:rPr lang="et-EE" sz="2000" b="1" smtClean="0">
                <a:solidFill>
                  <a:schemeClr val="tx1"/>
                </a:solidFill>
                <a:hlinkClick r:id="rId3"/>
              </a:rPr>
              <a:t>www.hm.ee/sites/default/files/pgs_eelnou_tuge_vajavate_opilaste_infomaterjal.pdf</a:t>
            </a:r>
            <a:r>
              <a:rPr lang="et-EE" sz="2000" b="1" smtClean="0">
                <a:solidFill>
                  <a:schemeClr val="tx1"/>
                </a:solidFill>
              </a:rPr>
              <a:t> </a:t>
            </a:r>
            <a:endParaRPr lang="et-EE" sz="2000" b="1" dirty="0">
              <a:solidFill>
                <a:schemeClr val="tx1"/>
              </a:solidFill>
            </a:endParaRPr>
          </a:p>
          <a:p>
            <a:pPr marL="108000" lvl="0" indent="0">
              <a:buNone/>
            </a:pPr>
            <a:endParaRPr lang="et-EE" sz="2400" b="1" dirty="0"/>
          </a:p>
          <a:p>
            <a:pPr lvl="0"/>
            <a:endParaRPr lang="et-EE" sz="2400" dirty="0" smtClean="0"/>
          </a:p>
          <a:p>
            <a:pPr marL="108000" lvl="0" indent="0">
              <a:buNone/>
            </a:pPr>
            <a:endParaRPr lang="et-EE" sz="2000" dirty="0" smtClean="0"/>
          </a:p>
          <a:p>
            <a:pPr marL="108000" lvl="0" indent="0">
              <a:buNone/>
            </a:pPr>
            <a:endParaRPr lang="et-EE" sz="2000" dirty="0"/>
          </a:p>
          <a:p>
            <a:pPr marL="108000" indent="0" eaLnBrk="1" hangingPunct="1">
              <a:buNone/>
              <a:defRPr/>
            </a:pPr>
            <a:endParaRPr lang="et-EE" sz="2400" u="sng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2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3305" y="107902"/>
            <a:ext cx="7200801" cy="1008112"/>
          </a:xfrm>
        </p:spPr>
        <p:txBody>
          <a:bodyPr/>
          <a:lstStyle/>
          <a:p>
            <a:pPr lvl="0">
              <a:buNone/>
            </a:pPr>
            <a:r>
              <a:rPr lang="et-EE" altLang="et-EE" sz="3200" b="1" dirty="0" smtClean="0">
                <a:solidFill>
                  <a:schemeClr val="tx1"/>
                </a:solidFill>
              </a:rPr>
              <a:t>Kavandatavad muudatused </a:t>
            </a:r>
            <a:endParaRPr lang="et-EE" alt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7321" y="1116014"/>
            <a:ext cx="7560840" cy="5544615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r>
              <a:rPr lang="et-EE" sz="2000" b="1" dirty="0" smtClean="0"/>
              <a:t>1. Õppe </a:t>
            </a:r>
            <a:r>
              <a:rPr lang="et-EE" sz="2000" b="1" dirty="0"/>
              <a:t>korraldamisel lähtutakse õpilase toe vajadusest ja </a:t>
            </a:r>
            <a:r>
              <a:rPr lang="et-EE" sz="2000" b="1" dirty="0" smtClean="0"/>
              <a:t>mahust</a:t>
            </a:r>
            <a:r>
              <a:rPr lang="et-EE" sz="2000" b="1" dirty="0"/>
              <a:t>:</a:t>
            </a:r>
            <a:endParaRPr lang="et-EE" sz="2000" dirty="0"/>
          </a:p>
          <a:p>
            <a:r>
              <a:rPr lang="et-EE" sz="2000" dirty="0" smtClean="0"/>
              <a:t>Kool </a:t>
            </a:r>
            <a:r>
              <a:rPr lang="et-EE" sz="2000" dirty="0"/>
              <a:t>tagab õpilasele </a:t>
            </a:r>
            <a:r>
              <a:rPr lang="et-EE" sz="2000" b="1" dirty="0">
                <a:solidFill>
                  <a:schemeClr val="tx1"/>
                </a:solidFill>
              </a:rPr>
              <a:t>nn </a:t>
            </a:r>
            <a:r>
              <a:rPr lang="et-EE" sz="2000" b="1" dirty="0" smtClean="0">
                <a:solidFill>
                  <a:schemeClr val="tx1"/>
                </a:solidFill>
              </a:rPr>
              <a:t>üldise toe: </a:t>
            </a:r>
            <a:r>
              <a:rPr lang="et-EE" sz="2000" dirty="0" smtClean="0"/>
              <a:t>täiendav pedagoogiline juhendamine</a:t>
            </a:r>
            <a:r>
              <a:rPr lang="et-EE" sz="2000" dirty="0"/>
              <a:t>, tugispetsialistide teenuse </a:t>
            </a:r>
            <a:r>
              <a:rPr lang="et-EE" sz="2000" dirty="0" smtClean="0"/>
              <a:t>kättesaadavus, </a:t>
            </a:r>
            <a:r>
              <a:rPr lang="et-EE" sz="2000" dirty="0" err="1" smtClean="0"/>
              <a:t>õpiabi</a:t>
            </a:r>
            <a:r>
              <a:rPr lang="et-EE" sz="2000" dirty="0" smtClean="0"/>
              <a:t> individuaalselt </a:t>
            </a:r>
            <a:r>
              <a:rPr lang="et-EE" sz="2000" dirty="0"/>
              <a:t>või </a:t>
            </a:r>
            <a:r>
              <a:rPr lang="et-EE" sz="2000" dirty="0" smtClean="0"/>
              <a:t>rühmas. </a:t>
            </a:r>
          </a:p>
          <a:p>
            <a:r>
              <a:rPr lang="et-EE" sz="2000" dirty="0"/>
              <a:t>T</a:t>
            </a:r>
            <a:r>
              <a:rPr lang="et-EE" sz="2000" b="1" dirty="0" smtClean="0">
                <a:solidFill>
                  <a:schemeClr val="tx1"/>
                </a:solidFill>
              </a:rPr>
              <a:t>õhustatud </a:t>
            </a:r>
            <a:r>
              <a:rPr lang="et-EE" sz="2000" b="1" dirty="0">
                <a:solidFill>
                  <a:schemeClr val="tx1"/>
                </a:solidFill>
              </a:rPr>
              <a:t>või </a:t>
            </a:r>
            <a:r>
              <a:rPr lang="et-EE" sz="2000" b="1" dirty="0" err="1" smtClean="0">
                <a:solidFill>
                  <a:schemeClr val="tx1"/>
                </a:solidFill>
              </a:rPr>
              <a:t>eritoe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pakkumiseks</a:t>
            </a:r>
            <a:r>
              <a:rPr lang="et-EE" sz="2000" dirty="0" smtClean="0"/>
              <a:t> </a:t>
            </a:r>
            <a:r>
              <a:rPr lang="et-EE" sz="2000" dirty="0"/>
              <a:t>kaasatakse </a:t>
            </a:r>
            <a:r>
              <a:rPr lang="et-EE" sz="2000" dirty="0" smtClean="0"/>
              <a:t>vajaduse hindamisse </a:t>
            </a:r>
            <a:r>
              <a:rPr lang="et-EE" sz="2000" dirty="0"/>
              <a:t>koolivälised </a:t>
            </a:r>
            <a:r>
              <a:rPr lang="et-EE" sz="2000" dirty="0" smtClean="0"/>
              <a:t>haridus-</a:t>
            </a:r>
            <a:r>
              <a:rPr lang="et-EE" sz="2000" dirty="0"/>
              <a:t>, sotsiaal- </a:t>
            </a:r>
            <a:r>
              <a:rPr lang="et-EE" sz="2000" dirty="0" smtClean="0"/>
              <a:t>või </a:t>
            </a:r>
            <a:r>
              <a:rPr lang="et-EE" sz="2000" dirty="0"/>
              <a:t>tervishoiu </a:t>
            </a:r>
            <a:r>
              <a:rPr lang="et-EE" sz="2000" dirty="0" smtClean="0"/>
              <a:t>spetsialistid (</a:t>
            </a:r>
            <a:r>
              <a:rPr lang="et-EE" sz="2000" b="1" dirty="0" smtClean="0"/>
              <a:t>hindamine toimub Rajaleidja keskustes</a:t>
            </a:r>
            <a:r>
              <a:rPr lang="et-EE" sz="2000" dirty="0" smtClean="0"/>
              <a:t>). </a:t>
            </a:r>
            <a:endParaRPr lang="et-EE" sz="2000" dirty="0"/>
          </a:p>
          <a:p>
            <a:pPr marL="108000" indent="0" hangingPunct="1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et-EE" sz="2000" b="1" dirty="0"/>
              <a:t>2. </a:t>
            </a:r>
            <a:r>
              <a:rPr lang="et-EE" sz="2000" b="1" dirty="0" smtClean="0"/>
              <a:t>Paindlikumad </a:t>
            </a:r>
            <a:r>
              <a:rPr lang="et-EE" sz="2000" b="1" dirty="0"/>
              <a:t>võimalused eriklasside ja -rühmade moodustamiseks: </a:t>
            </a:r>
            <a:endParaRPr lang="et-EE" sz="2000" b="1" dirty="0" smtClean="0"/>
          </a:p>
          <a:p>
            <a:pPr hangingPunct="1">
              <a:defRPr/>
            </a:pPr>
            <a:r>
              <a:rPr lang="et-EE" sz="2000" dirty="0" smtClean="0"/>
              <a:t>Kooli õigus </a:t>
            </a:r>
            <a:r>
              <a:rPr lang="et-EE" sz="2000" dirty="0"/>
              <a:t>moodustada erirühmi ja </a:t>
            </a:r>
            <a:r>
              <a:rPr lang="et-EE" sz="2000" dirty="0" smtClean="0"/>
              <a:t>– klasse.</a:t>
            </a:r>
          </a:p>
          <a:p>
            <a:pPr hangingPunct="1">
              <a:defRPr/>
            </a:pPr>
            <a:r>
              <a:rPr lang="et-EE" sz="2000" dirty="0" smtClean="0"/>
              <a:t>Seadus </a:t>
            </a:r>
            <a:r>
              <a:rPr lang="et-EE" sz="2000" dirty="0"/>
              <a:t>ei sätesta jäikade täituvusnormidega klassi </a:t>
            </a:r>
            <a:r>
              <a:rPr lang="et-EE" sz="2000" dirty="0" smtClean="0"/>
              <a:t>liike.</a:t>
            </a:r>
            <a:endParaRPr lang="et-EE" sz="2000" dirty="0"/>
          </a:p>
          <a:p>
            <a:pPr hangingPunct="1">
              <a:defRPr/>
            </a:pPr>
            <a:r>
              <a:rPr lang="et-EE" sz="2000" dirty="0"/>
              <a:t>Õpilaste arvu rühmas või klassis määrab kooli direktor, arvestades õpilaste toe vajadust, iseloomu ja mahtu,  </a:t>
            </a:r>
            <a:endParaRPr lang="et-EE" sz="2000" dirty="0" smtClean="0"/>
          </a:p>
          <a:p>
            <a:pPr hangingPunct="1">
              <a:defRPr/>
            </a:pPr>
            <a:r>
              <a:rPr lang="et-EE" sz="2000" dirty="0" smtClean="0"/>
              <a:t>HEV </a:t>
            </a:r>
            <a:r>
              <a:rPr lang="et-EE" sz="2000" dirty="0" err="1"/>
              <a:t>koordineerija</a:t>
            </a:r>
            <a:r>
              <a:rPr lang="et-EE" sz="2000" dirty="0"/>
              <a:t> ja/või koolivälise nõustamismeeskonna </a:t>
            </a:r>
            <a:r>
              <a:rPr lang="et-EE" sz="2000" dirty="0" smtClean="0"/>
              <a:t>soovitused.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800" dirty="0" smtClean="0"/>
          </a:p>
          <a:p>
            <a:pPr marL="108000" indent="0" eaLnBrk="1" hangingPunct="1">
              <a:buNone/>
              <a:defRPr/>
            </a:pPr>
            <a:endParaRPr lang="et-EE" sz="2800" u="sng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0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329" y="179909"/>
            <a:ext cx="7776864" cy="936103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Õppekavade ülekoormatus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1"/>
            <a:ext cx="8166906" cy="5112567"/>
          </a:xfrm>
        </p:spPr>
        <p:txBody>
          <a:bodyPr/>
          <a:lstStyle/>
          <a:p>
            <a:pPr marL="622350" lvl="0" indent="-514350">
              <a:spcAft>
                <a:spcPts val="1200"/>
              </a:spcAft>
              <a:buAutoNum type="romanUcPeriod"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Ainekavades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kirjas tänase õpetajaskonna kogu senine praktika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ambitsioonikad ootused õppimisele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palju </a:t>
            </a:r>
            <a:r>
              <a:rPr lang="et-EE" sz="2000" dirty="0" err="1" smtClean="0"/>
              <a:t>korduvusi</a:t>
            </a:r>
            <a:r>
              <a:rPr lang="et-EE" sz="2000" dirty="0" smtClean="0"/>
              <a:t> ja vähe integreeritud õpet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l</a:t>
            </a:r>
            <a:r>
              <a:rPr lang="et-EE" sz="2000" dirty="0" smtClean="0"/>
              <a:t>iiga suur õpitava detailsusaste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õ</a:t>
            </a:r>
            <a:r>
              <a:rPr lang="et-EE" sz="2000" dirty="0" smtClean="0"/>
              <a:t>ppeks kuluv aeg pole muutnud, kuid õpitava sisu on lisandunud</a:t>
            </a:r>
          </a:p>
          <a:p>
            <a:pPr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Õppijate aja kasutus – suutlikkus, vajadus - on muutunud.</a:t>
            </a:r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Tajutav ülekoormatus – õppematerjalid ei toeta ainekavade täitmist</a:t>
            </a:r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Hindamise surve õppimisele ja õpetamisele.</a:t>
            </a:r>
          </a:p>
          <a:p>
            <a:pPr>
              <a:spcAft>
                <a:spcPts val="0"/>
              </a:spcAft>
            </a:pP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lvl="0"/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410" y="289531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329" y="179909"/>
            <a:ext cx="7776864" cy="936103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Õppimise ja õpetamise koormuse vähendamine ehk õppekavaarendus terviklike </a:t>
            </a:r>
            <a:r>
              <a:rPr lang="et-EE" sz="2800" b="1" dirty="0">
                <a:solidFill>
                  <a:schemeClr val="tx1"/>
                </a:solidFill>
              </a:rPr>
              <a:t>osade kaupa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1"/>
            <a:ext cx="8166906" cy="5112567"/>
          </a:xfrm>
        </p:spPr>
        <p:txBody>
          <a:bodyPr/>
          <a:lstStyle/>
          <a:p>
            <a:pPr marL="622350" lvl="0" indent="-514350">
              <a:spcAft>
                <a:spcPts val="1200"/>
              </a:spcAft>
              <a:buAutoNum type="romanUcPeriod"/>
            </a:pPr>
            <a:endParaRPr lang="et-EE" sz="2000" dirty="0"/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 smtClean="0"/>
              <a:t>Ettepanekud ainevaldkonnakavade arendamiseks, sh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/>
              <a:t>õ</a:t>
            </a:r>
            <a:r>
              <a:rPr lang="et-EE" sz="2000" dirty="0" smtClean="0"/>
              <a:t>pitulemuste kaasajastamiseks,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 smtClean="0"/>
              <a:t>riiklike </a:t>
            </a:r>
            <a:r>
              <a:rPr lang="et-EE" sz="2000" dirty="0"/>
              <a:t>õppekavade üldosade põhimõtete rakendamise jõustamiseks </a:t>
            </a:r>
            <a:r>
              <a:rPr lang="et-EE" sz="2000" dirty="0" smtClean="0"/>
              <a:t>aineõpetuses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>
              <a:spcAft>
                <a:spcPts val="0"/>
              </a:spcAft>
            </a:pP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/>
              <a:t>Taotletav olukord: </a:t>
            </a: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õppekoormus </a:t>
            </a:r>
            <a:r>
              <a:rPr lang="et-EE" sz="2000" dirty="0"/>
              <a:t>on vähenenud, õpihuvi suurenenud, </a:t>
            </a: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nüüdisaegseks </a:t>
            </a:r>
            <a:r>
              <a:rPr lang="et-EE" sz="2000" dirty="0"/>
              <a:t>õppimiseks ja õpetamiseks on piisavalt </a:t>
            </a:r>
            <a:r>
              <a:rPr lang="et-EE" sz="2000" dirty="0" smtClean="0"/>
              <a:t>aega,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tasakaalus on  </a:t>
            </a:r>
            <a:r>
              <a:rPr lang="et-EE" sz="2000" dirty="0"/>
              <a:t>õppimine, sh kõrgemate mõtlemisoskuste kujundamine </a:t>
            </a:r>
            <a:r>
              <a:rPr lang="et-EE" sz="2000" dirty="0" smtClean="0"/>
              <a:t>ja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õppija terviklik </a:t>
            </a:r>
            <a:r>
              <a:rPr lang="et-EE" sz="2000" dirty="0"/>
              <a:t>ja harmoonilise </a:t>
            </a:r>
            <a:r>
              <a:rPr lang="et-EE" sz="2000" dirty="0" smtClean="0"/>
              <a:t>areng ning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osapoolte </a:t>
            </a:r>
            <a:r>
              <a:rPr lang="et-EE" sz="2000" dirty="0"/>
              <a:t>rahulolu õppega on </a:t>
            </a:r>
            <a:r>
              <a:rPr lang="et-EE" sz="2000" dirty="0" smtClean="0"/>
              <a:t>suurem.</a:t>
            </a:r>
            <a:endParaRPr lang="et-EE" sz="2000" dirty="0"/>
          </a:p>
          <a:p>
            <a:pPr>
              <a:spcAft>
                <a:spcPts val="0"/>
              </a:spcAft>
            </a:pP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lvl="0"/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9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9843" y="323925"/>
            <a:ext cx="8118793" cy="792087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Tegevusteks </a:t>
            </a:r>
            <a:r>
              <a:rPr lang="et-EE" sz="2800" b="1" dirty="0">
                <a:solidFill>
                  <a:schemeClr val="tx1"/>
                </a:solidFill>
              </a:rPr>
              <a:t>soovitud olukorra saavutamiseks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2"/>
            <a:ext cx="8166906" cy="4752528"/>
          </a:xfrm>
        </p:spPr>
        <p:txBody>
          <a:bodyPr/>
          <a:lstStyle/>
          <a:p>
            <a:pPr marL="452438" indent="0">
              <a:spcAft>
                <a:spcPts val="1200"/>
              </a:spcAft>
              <a:buNone/>
            </a:pPr>
            <a:r>
              <a:rPr lang="et-EE" sz="2000" dirty="0" smtClean="0"/>
              <a:t>Õpitulemuste arendamine valdkondlikes </a:t>
            </a:r>
            <a:r>
              <a:rPr lang="et-EE" sz="2000" dirty="0"/>
              <a:t>töörühmades: </a:t>
            </a:r>
            <a:r>
              <a:rPr lang="et-EE" sz="2000" dirty="0" smtClean="0"/>
              <a:t>õpetajad </a:t>
            </a:r>
            <a:r>
              <a:rPr lang="et-EE" sz="2000" dirty="0"/>
              <a:t>ja teadlased ning õpilased</a:t>
            </a:r>
            <a:r>
              <a:rPr lang="et-EE" sz="2000" dirty="0" smtClean="0"/>
              <a:t>.</a:t>
            </a:r>
            <a:endParaRPr lang="et-EE" sz="2000" dirty="0"/>
          </a:p>
          <a:p>
            <a:pPr marL="4476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2000" dirty="0" smtClean="0"/>
              <a:t>I </a:t>
            </a:r>
            <a:r>
              <a:rPr lang="et-EE" sz="2000" dirty="0"/>
              <a:t>etapp (oktoober‒detsember 2017</a:t>
            </a:r>
            <a:r>
              <a:rPr lang="et-EE" sz="2000" dirty="0" smtClean="0"/>
              <a:t>):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 smtClean="0"/>
              <a:t>meetod: võrdlev analüüs, 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/>
              <a:t>t</a:t>
            </a:r>
            <a:r>
              <a:rPr lang="et-EE" sz="2000" dirty="0" smtClean="0"/>
              <a:t>ulemus: ainevaldkonna </a:t>
            </a:r>
            <a:r>
              <a:rPr lang="et-EE" sz="2000" dirty="0"/>
              <a:t>pädevus, õppe- ja </a:t>
            </a:r>
            <a:r>
              <a:rPr lang="et-EE" sz="2000" dirty="0" smtClean="0"/>
              <a:t>kasvatuseesmärgid, võimalik </a:t>
            </a:r>
            <a:r>
              <a:rPr lang="et-EE" sz="2000" dirty="0"/>
              <a:t>õppesisu kooliastmeti</a:t>
            </a:r>
          </a:p>
          <a:p>
            <a:pPr marL="4476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2000" dirty="0"/>
              <a:t>II etapp (jaanuar‒aprill 2018</a:t>
            </a:r>
            <a:r>
              <a:rPr lang="et-EE" sz="2000" dirty="0" smtClean="0"/>
              <a:t>):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 smtClean="0"/>
              <a:t>meetod: teaduslik kirjeldus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/>
              <a:t>t</a:t>
            </a:r>
            <a:r>
              <a:rPr lang="et-EE" sz="2000" dirty="0" smtClean="0"/>
              <a:t>ulemus: ettepanekud </a:t>
            </a:r>
            <a:r>
              <a:rPr lang="et-EE" sz="2000" dirty="0"/>
              <a:t>õpitulemuste täpsemaks </a:t>
            </a:r>
            <a:r>
              <a:rPr lang="et-EE" sz="2000" dirty="0" smtClean="0"/>
              <a:t>määratlemiseks, uuendatud </a:t>
            </a:r>
            <a:r>
              <a:rPr lang="et-EE" sz="2000" dirty="0"/>
              <a:t>ainevaldkonna kava projekti koostamine</a:t>
            </a:r>
          </a:p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  <a:p>
            <a:pPr lvl="0">
              <a:spcAft>
                <a:spcPts val="600"/>
              </a:spcAft>
            </a:pPr>
            <a:endParaRPr lang="et-EE" sz="2400" dirty="0"/>
          </a:p>
          <a:p>
            <a:pPr marL="108000" indent="0">
              <a:spcAft>
                <a:spcPts val="0"/>
              </a:spcAft>
              <a:buNone/>
            </a:pPr>
            <a:endParaRPr lang="et-EE" sz="2400" dirty="0"/>
          </a:p>
          <a:p>
            <a:pPr lvl="0">
              <a:spcAft>
                <a:spcPts val="0"/>
              </a:spcAft>
            </a:pPr>
            <a:endParaRPr lang="et-EE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2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7964" y="1082024"/>
            <a:ext cx="7740187" cy="936104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Õpilase</a:t>
            </a:r>
            <a:r>
              <a:rPr lang="et-EE" sz="3200" b="1" dirty="0" smtClean="0"/>
              <a:t> õpihuvi ja heaolu toetav õpikeskkond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2196132"/>
            <a:ext cx="7756221" cy="4392489"/>
          </a:xfrm>
        </p:spPr>
        <p:txBody>
          <a:bodyPr/>
          <a:lstStyle/>
          <a:p>
            <a:pPr marL="108000" indent="0" algn="ctr">
              <a:buNone/>
            </a:pPr>
            <a:r>
              <a:rPr lang="et-EE" sz="2400" dirty="0"/>
              <a:t>v</a:t>
            </a:r>
            <a:r>
              <a:rPr lang="et-EE" sz="2400" dirty="0" smtClean="0"/>
              <a:t>s õppekavade ülekoormatus ja detailirohkus </a:t>
            </a:r>
          </a:p>
          <a:p>
            <a:pPr marL="108000" indent="0">
              <a:buNone/>
            </a:pPr>
            <a:endParaRPr lang="et-EE" sz="2000" dirty="0"/>
          </a:p>
          <a:p>
            <a:pPr marL="108000" indent="0">
              <a:buNone/>
            </a:pPr>
            <a:r>
              <a:rPr lang="et-EE" sz="2000" dirty="0" smtClean="0"/>
              <a:t>2019 – </a:t>
            </a:r>
            <a:r>
              <a:rPr lang="et-EE" sz="2000" dirty="0" err="1"/>
              <a:t>Education</a:t>
            </a:r>
            <a:r>
              <a:rPr lang="et-EE" sz="2000" dirty="0"/>
              <a:t> 2030 analüüsi </a:t>
            </a:r>
            <a:r>
              <a:rPr lang="et-EE" sz="2000" dirty="0" smtClean="0"/>
              <a:t>keskmes on </a:t>
            </a:r>
            <a:r>
              <a:rPr lang="et-EE" sz="2000" b="1" dirty="0" smtClean="0"/>
              <a:t>toetav õppekeskkond</a:t>
            </a:r>
          </a:p>
          <a:p>
            <a:pPr marL="108000" indent="0">
              <a:buNone/>
            </a:pPr>
            <a:endParaRPr lang="et-EE" sz="2000" b="1" dirty="0" smtClean="0"/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t-EE" sz="2000" dirty="0" smtClean="0"/>
              <a:t>Hariduskonverents „Heaolust õpihuvini“ 5.-6. 12.2017 Tartus</a:t>
            </a:r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endParaRPr lang="et-EE" sz="2000" dirty="0"/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t-EE" sz="2000" dirty="0" smtClean="0"/>
              <a:t>EE PRES Hariduskonverents „Õppimise ja õpetamise nüüdisaegsed suunad“: 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15" y="0"/>
            <a:ext cx="213329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Hindamine </a:t>
            </a:r>
            <a:r>
              <a:rPr lang="et-EE" sz="3200" b="1" dirty="0" smtClean="0">
                <a:solidFill>
                  <a:schemeClr val="tx1"/>
                </a:solidFill>
              </a:rPr>
              <a:t>on </a:t>
            </a:r>
            <a:r>
              <a:rPr lang="et-EE" sz="3200" b="1" dirty="0">
                <a:solidFill>
                  <a:schemeClr val="tx1"/>
                </a:solidFill>
              </a:rPr>
              <a:t>õppimist ja arengut toetav tagasiside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4981" y="1165411"/>
            <a:ext cx="8093802" cy="5461729"/>
          </a:xfrm>
        </p:spPr>
        <p:txBody>
          <a:bodyPr/>
          <a:lstStyle/>
          <a:p>
            <a:pPr marL="107999" lvl="0" indent="0">
              <a:spcAft>
                <a:spcPts val="0"/>
              </a:spcAft>
              <a:buNone/>
            </a:pPr>
            <a:r>
              <a:rPr lang="et-EE" sz="2000" b="1" dirty="0"/>
              <a:t>Terviklik kirjeldus </a:t>
            </a:r>
            <a:r>
              <a:rPr lang="et-EE" sz="2000" dirty="0"/>
              <a:t>hindamisest – eesmärk, korraldus ja dokumenteerimine: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t-EE" sz="2000" dirty="0"/>
              <a:t>kehtiva hindamise puudujäägid; </a:t>
            </a:r>
          </a:p>
          <a:p>
            <a:pPr lvl="0">
              <a:spcAft>
                <a:spcPts val="0"/>
              </a:spcAft>
            </a:pPr>
            <a:r>
              <a:rPr lang="et-EE" sz="2000" dirty="0" smtClean="0"/>
              <a:t>ettepanekud </a:t>
            </a:r>
            <a:r>
              <a:rPr lang="et-EE" sz="2000" dirty="0"/>
              <a:t>nüüdisaegse hindamise korralduse väljatöötamiseks. </a:t>
            </a:r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2000" b="1" dirty="0"/>
              <a:t>Põhisõnumid</a:t>
            </a:r>
            <a:r>
              <a:rPr lang="et-EE" sz="2000" dirty="0"/>
              <a:t>:</a:t>
            </a:r>
          </a:p>
          <a:p>
            <a:pPr lvl="0">
              <a:spcAft>
                <a:spcPts val="0"/>
              </a:spcAft>
            </a:pPr>
            <a:r>
              <a:rPr lang="et-EE" sz="2000" dirty="0"/>
              <a:t>Eesti koolis ei ole kavas loobuda </a:t>
            </a:r>
            <a:r>
              <a:rPr lang="et-EE" sz="2000" dirty="0" smtClean="0"/>
              <a:t>hindamisest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</a:t>
            </a:r>
            <a:r>
              <a:rPr lang="et-EE" sz="2000" dirty="0" smtClean="0"/>
              <a:t>indamise abil hoitakse õpihuvi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igasugune hindamine peab olema </a:t>
            </a:r>
            <a:r>
              <a:rPr lang="et-EE" sz="2000" dirty="0" smtClean="0"/>
              <a:t>isiksust ja õpimotivatsiooni kujundav 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hindamine ei ole üksnes hinnete </a:t>
            </a:r>
            <a:r>
              <a:rPr lang="et-EE" sz="2000" dirty="0" smtClean="0"/>
              <a:t>panemine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erinevad hindamisviisid koos on </a:t>
            </a:r>
            <a:r>
              <a:rPr lang="et-EE" sz="2000" dirty="0" smtClean="0"/>
              <a:t>mõjusaimad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tagasiside lähtub õpilase ealisest arengust I klassist </a:t>
            </a:r>
            <a:r>
              <a:rPr lang="et-EE" sz="2000" dirty="0" smtClean="0"/>
              <a:t>gümnaasiumini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hindeskaalal vajab hinnete sisu ja sügavus </a:t>
            </a:r>
            <a:r>
              <a:rPr lang="et-EE" sz="2000" dirty="0" smtClean="0"/>
              <a:t>läbipaistvust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koolid vajavad hindamises autonoomiat, mida ei pea </a:t>
            </a:r>
            <a:r>
              <a:rPr lang="et-EE" sz="2000" dirty="0" smtClean="0"/>
              <a:t>teisendama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hindamise arengud peavad toimuma paralleelselt ainekavade õpitulemuste arenguga ja </a:t>
            </a:r>
            <a:r>
              <a:rPr lang="et-EE" sz="2000" dirty="0" smtClean="0"/>
              <a:t>õpetajakoolitusega</a:t>
            </a: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2000" dirty="0"/>
              <a:t> 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858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9843" y="323925"/>
            <a:ext cx="8118793" cy="792087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Õppekavade rakendamine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116013"/>
            <a:ext cx="8166906" cy="5544615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/>
              <a:t>Uued ja uuendatud </a:t>
            </a:r>
            <a:r>
              <a:rPr lang="et-EE" sz="2000" dirty="0"/>
              <a:t>valikkursused </a:t>
            </a:r>
            <a:r>
              <a:rPr lang="et-EE" sz="2000" dirty="0">
                <a:hlinkClick r:id="rId3"/>
              </a:rPr>
              <a:t>https://oppekava.innove.ee/valikkursuseid-tutvustav-vebinar-12-06-2017</a:t>
            </a:r>
            <a:r>
              <a:rPr lang="et-EE" sz="2000" dirty="0" smtClean="0">
                <a:hlinkClick r:id="rId3"/>
              </a:rPr>
              <a:t>/</a:t>
            </a:r>
            <a:r>
              <a:rPr lang="et-EE" sz="2000" dirty="0" smtClean="0"/>
              <a:t> ja e-õppematerjalid: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Disainiprotsess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Arhitektuur </a:t>
            </a:r>
            <a:r>
              <a:rPr lang="et-EE" sz="1800" dirty="0"/>
              <a:t>kui elukeskkond </a:t>
            </a:r>
            <a:endParaRPr lang="et-EE" sz="1800" dirty="0" smtClean="0"/>
          </a:p>
          <a:p>
            <a:pPr lvl="0">
              <a:spcAft>
                <a:spcPts val="0"/>
              </a:spcAft>
            </a:pPr>
            <a:r>
              <a:rPr lang="et-EE" sz="1800" dirty="0" smtClean="0"/>
              <a:t>Psühholoogia 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Töö </a:t>
            </a:r>
            <a:r>
              <a:rPr lang="et-EE" sz="1800" dirty="0"/>
              <a:t>tekstidega </a:t>
            </a:r>
            <a:endParaRPr lang="et-EE" sz="1800" dirty="0" smtClean="0"/>
          </a:p>
          <a:p>
            <a:pPr lvl="0">
              <a:spcAft>
                <a:spcPts val="0"/>
              </a:spcAft>
            </a:pPr>
            <a:r>
              <a:rPr lang="et-EE" sz="1800" dirty="0" smtClean="0"/>
              <a:t>Eesti </a:t>
            </a:r>
            <a:r>
              <a:rPr lang="et-EE" sz="1800" dirty="0"/>
              <a:t>keele </a:t>
            </a:r>
            <a:r>
              <a:rPr lang="et-EE" sz="1800" dirty="0" err="1"/>
              <a:t>allkeeled</a:t>
            </a:r>
            <a:r>
              <a:rPr lang="et-EE" sz="1800" dirty="0"/>
              <a:t> ehk eesti keele </a:t>
            </a:r>
            <a:r>
              <a:rPr lang="et-EE" sz="1800" dirty="0" smtClean="0"/>
              <a:t>püsivariandid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Inimene ja õigus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Riigikaitse sh </a:t>
            </a:r>
            <a:r>
              <a:rPr lang="et-EE" sz="1800" dirty="0" err="1" smtClean="0"/>
              <a:t>küberkaitse</a:t>
            </a:r>
            <a:endParaRPr lang="et-EE" sz="1800" dirty="0" smtClean="0"/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endParaRPr lang="et-EE" sz="2000" dirty="0" smtClean="0">
              <a:hlinkClick r:id="rId4"/>
            </a:endParaRPr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Soovituslik materja</a:t>
            </a:r>
            <a:r>
              <a:rPr lang="et-EE" sz="2000" b="1" dirty="0" smtClean="0"/>
              <a:t>l loovtöödeks I </a:t>
            </a:r>
            <a:r>
              <a:rPr lang="et-EE" sz="2000" dirty="0" smtClean="0"/>
              <a:t>- III kooliastmes </a:t>
            </a:r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Õppeprotsesside</a:t>
            </a:r>
            <a:r>
              <a:rPr lang="et-EE" sz="2000" dirty="0" smtClean="0"/>
              <a:t> kirjeldustes ühiskondlikud läbivad teemad: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/>
              <a:t>Ettevõtlikkus, inimõigused, sooline võrdõiguslikkus, suhtlemisoskused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VÕTA</a:t>
            </a:r>
            <a:r>
              <a:rPr lang="et-EE" sz="2000" dirty="0" smtClean="0"/>
              <a:t> rakendamise juhendmaterjalid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Taotlusvoor</a:t>
            </a:r>
            <a:r>
              <a:rPr lang="et-EE" sz="2000" dirty="0" smtClean="0"/>
              <a:t> „Kooli õppekava rakendamine koostöös kogukonnaga“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Ideekorje </a:t>
            </a:r>
            <a:r>
              <a:rPr lang="et-EE" sz="2000" b="1" dirty="0" smtClean="0"/>
              <a:t>paindlik</a:t>
            </a:r>
            <a:r>
              <a:rPr lang="et-EE" sz="2000" dirty="0" smtClean="0"/>
              <a:t> õppeprotsess. </a:t>
            </a:r>
            <a:endParaRPr lang="et-EE" sz="2400" dirty="0"/>
          </a:p>
          <a:p>
            <a:pPr marL="108000" indent="0">
              <a:spcAft>
                <a:spcPts val="0"/>
              </a:spcAft>
              <a:buNone/>
            </a:pPr>
            <a:endParaRPr lang="et-EE" sz="2400" dirty="0"/>
          </a:p>
          <a:p>
            <a:pPr lvl="0">
              <a:spcAft>
                <a:spcPts val="0"/>
              </a:spcAft>
            </a:pPr>
            <a:endParaRPr lang="et-EE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Education2030 –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future</a:t>
            </a:r>
            <a:r>
              <a:rPr lang="et-EE" dirty="0" smtClean="0"/>
              <a:t> </a:t>
            </a:r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want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2"/>
          </p:nvPr>
        </p:nvSpPr>
        <p:spPr>
          <a:xfrm>
            <a:off x="449263" y="2170108"/>
            <a:ext cx="3976689" cy="4490521"/>
          </a:xfrm>
        </p:spPr>
        <p:txBody>
          <a:bodyPr/>
          <a:lstStyle/>
          <a:p>
            <a:pPr marL="108000" lvl="0" indent="0">
              <a:spcAft>
                <a:spcPts val="1200"/>
              </a:spcAft>
              <a:buNone/>
            </a:pP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Uuringud ja analüüsid: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I.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haridusvaldkonna mõistete </a:t>
            </a:r>
            <a:r>
              <a:rPr lang="et-EE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arendamine ja tasakaal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:  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alusväärtused, </a:t>
            </a:r>
            <a:r>
              <a:rPr lang="et-E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üldpädevused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teadmised, oskused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ja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hoiakud; 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II.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õppekavade analüüs: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õppekava ülekoormatus</a:t>
            </a:r>
          </a:p>
          <a:p>
            <a:pPr marL="26670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kehaline kasvatus</a:t>
            </a: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matemaatika</a:t>
            </a: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sotsiaalne ja emotsionaalne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õppekeskkond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ksti kohatäide 4"/>
          <p:cNvSpPr>
            <a:spLocks noGrp="1"/>
          </p:cNvSpPr>
          <p:nvPr>
            <p:ph type="body" idx="3"/>
          </p:nvPr>
        </p:nvSpPr>
        <p:spPr>
          <a:xfrm>
            <a:off x="4563633" y="1893627"/>
            <a:ext cx="3978270" cy="638178"/>
          </a:xfrm>
        </p:spPr>
        <p:txBody>
          <a:bodyPr/>
          <a:lstStyle/>
          <a:p>
            <a:r>
              <a:rPr lang="et-EE" dirty="0" err="1" smtClean="0"/>
              <a:t>Education</a:t>
            </a:r>
            <a:r>
              <a:rPr lang="et-EE" dirty="0" smtClean="0"/>
              <a:t> and Training2020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idx="4"/>
          </p:nvPr>
        </p:nvSpPr>
        <p:spPr>
          <a:xfrm>
            <a:off x="4572000" y="2772197"/>
            <a:ext cx="3978270" cy="3338088"/>
          </a:xfrm>
        </p:spPr>
        <p:txBody>
          <a:bodyPr/>
          <a:lstStyle/>
          <a:p>
            <a:pPr marL="107999" lvl="0" indent="0">
              <a:spcAft>
                <a:spcPts val="600"/>
              </a:spcAft>
              <a:buNone/>
            </a:pPr>
            <a:r>
              <a:rPr lang="et-EE" sz="2000" b="1" dirty="0">
                <a:ea typeface="Roboto Condensed" pitchFamily="2"/>
              </a:rPr>
              <a:t>s</a:t>
            </a:r>
            <a:r>
              <a:rPr lang="et-EE" sz="2000" b="1" dirty="0" smtClean="0">
                <a:ea typeface="Roboto Condensed" pitchFamily="2"/>
              </a:rPr>
              <a:t>trateegilise koostööraamistiku sihid:</a:t>
            </a:r>
            <a:endParaRPr lang="et-EE" sz="2000" b="1" dirty="0">
              <a:ea typeface="Roboto Condensed" pitchFamily="2"/>
            </a:endParaRP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hariduse kvaliteet ja tõhusus, 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võrdsed võimalused igale õppijale, 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sotsiaalne sidusus ja kodanikuaktiivsus,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ettevõtlik, loov ja kriitiline mõtlemine. </a:t>
            </a:r>
          </a:p>
          <a:p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2" y="96322"/>
            <a:ext cx="2295829" cy="1318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41" y="185523"/>
            <a:ext cx="1946785" cy="1348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976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Kooli ja hariduse kvaliteedi hindamise keskmes </a:t>
            </a:r>
            <a:r>
              <a:rPr lang="et-EE" sz="3200" b="1" dirty="0"/>
              <a:t>on inimene ja </a:t>
            </a:r>
            <a:r>
              <a:rPr lang="et-EE" sz="3200" b="1" dirty="0" smtClean="0"/>
              <a:t>uuendatud õpikäsitus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836093"/>
            <a:ext cx="7756221" cy="4643001"/>
          </a:xfrm>
        </p:spPr>
        <p:txBody>
          <a:bodyPr/>
          <a:lstStyle/>
          <a:p>
            <a:r>
              <a:rPr lang="et-EE" sz="2000" dirty="0" smtClean="0"/>
              <a:t>Kooli tasandil – informatsiooni kogumine ja unikaalsed otsused </a:t>
            </a:r>
            <a:r>
              <a:rPr lang="et-EE" sz="2000" dirty="0"/>
              <a:t>koostöös </a:t>
            </a:r>
            <a:r>
              <a:rPr lang="et-EE" sz="2000" dirty="0" smtClean="0"/>
              <a:t>lapsevanematega</a:t>
            </a:r>
          </a:p>
          <a:p>
            <a:r>
              <a:rPr lang="et-EE" sz="2000" dirty="0" smtClean="0"/>
              <a:t>Riigi tasandil – informatsiooni kogumine ja kvaliteedile tagasiside andmine</a:t>
            </a:r>
          </a:p>
          <a:p>
            <a:endParaRPr lang="et-EE" sz="2000" dirty="0">
              <a:solidFill>
                <a:schemeClr val="tx1"/>
              </a:solidFill>
            </a:endParaRPr>
          </a:p>
          <a:p>
            <a:pPr marL="108000" indent="0" algn="ctr">
              <a:buNone/>
            </a:pPr>
            <a:r>
              <a:rPr lang="et-EE" sz="2000" dirty="0">
                <a:solidFill>
                  <a:schemeClr val="tx1"/>
                </a:solidFill>
              </a:rPr>
              <a:t>Õ</a:t>
            </a:r>
            <a:r>
              <a:rPr lang="et-EE" sz="2000" dirty="0" smtClean="0">
                <a:solidFill>
                  <a:schemeClr val="tx1"/>
                </a:solidFill>
              </a:rPr>
              <a:t>pihuviliste </a:t>
            </a:r>
            <a:r>
              <a:rPr lang="et-EE" sz="2000" dirty="0">
                <a:solidFill>
                  <a:schemeClr val="tx1"/>
                </a:solidFill>
              </a:rPr>
              <a:t>ja koolirõõmu </a:t>
            </a:r>
            <a:r>
              <a:rPr lang="et-EE" sz="2000" dirty="0" smtClean="0">
                <a:solidFill>
                  <a:schemeClr val="tx1"/>
                </a:solidFill>
              </a:rPr>
              <a:t>tundvate õpilaste õnnestunud sooritused.</a:t>
            </a:r>
          </a:p>
          <a:p>
            <a:pPr marL="108000" indent="0" algn="ctr">
              <a:spcBef>
                <a:spcPts val="1800"/>
              </a:spcBef>
              <a:buNone/>
            </a:pPr>
            <a:r>
              <a:rPr lang="et-EE" sz="2000" dirty="0" smtClean="0">
                <a:solidFill>
                  <a:schemeClr val="tx1"/>
                </a:solidFill>
              </a:rPr>
              <a:t>Kombineeritud vahendid kooli kvaliteedi hindamiseks liikmesriikides.</a:t>
            </a:r>
            <a:endParaRPr lang="et-EE" sz="2000" dirty="0">
              <a:solidFill>
                <a:schemeClr val="tx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53" y="5292477"/>
            <a:ext cx="192650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43779" y="5362897"/>
            <a:ext cx="7200000" cy="1728000"/>
          </a:xfrm>
        </p:spPr>
        <p:txBody>
          <a:bodyPr/>
          <a:lstStyle/>
          <a:p>
            <a:pPr algn="ctr"/>
            <a:r>
              <a:rPr lang="et-EE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Haridus- ja Teadusministeerium</a:t>
            </a:r>
          </a:p>
          <a:p>
            <a:pPr algn="ctr"/>
            <a:r>
              <a:rPr lang="et-EE" sz="20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välishindamisosakond</a:t>
            </a:r>
            <a:endParaRPr lang="et-EE" sz="20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fi-FI" sz="2000" dirty="0"/>
          </a:p>
        </p:txBody>
      </p:sp>
      <p:sp>
        <p:nvSpPr>
          <p:cNvPr id="2" name="Ristkülik 1"/>
          <p:cNvSpPr/>
          <p:nvPr/>
        </p:nvSpPr>
        <p:spPr>
          <a:xfrm>
            <a:off x="2249488" y="2957810"/>
            <a:ext cx="449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Muudatused hariduskorralduses ja õppeasutuste järelevalves</a:t>
            </a:r>
            <a:b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827361" y="2124125"/>
            <a:ext cx="7200000" cy="1481757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Muudatused </a:t>
            </a:r>
            <a:r>
              <a:rPr lang="et-EE" sz="3600" b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hariduskorralduses ja õppeasutuste </a:t>
            </a:r>
            <a:r>
              <a:rPr lang="et-E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järelevalves</a:t>
            </a:r>
            <a:endParaRPr lang="et-EE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 lvl="0" hangingPunct="1">
              <a:lnSpc>
                <a:spcPct val="100000"/>
              </a:lnSpc>
              <a:buSzTx/>
              <a:buNone/>
              <a:defRPr/>
            </a:pPr>
            <a:r>
              <a:rPr lang="et-EE" sz="32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Hariduskorralduslikud ülesanded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998" y="1332037"/>
            <a:ext cx="7748203" cy="5328592"/>
          </a:xfrm>
        </p:spPr>
        <p:txBody>
          <a:bodyPr/>
          <a:lstStyle/>
          <a:p>
            <a:pPr marL="342900" indent="-342900">
              <a:spcAft>
                <a:spcPts val="0"/>
              </a:spcAft>
              <a:defRPr/>
            </a:pP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Rahvusvahelised haridusuuringud (nt PISA), riiklikud tasemetööd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eksamid: 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et-EE" sz="1800" dirty="0" err="1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Aimi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Püüa, </a:t>
            </a:r>
            <a:r>
              <a:rPr lang="et-EE" sz="1800" u="sng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2"/>
              </a:rPr>
              <a:t>Aimi.Pyya@innove.ee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7350620 (rahvusvahelised 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haridusuuringud)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Rain </a:t>
            </a:r>
            <a:r>
              <a:rPr lang="et-EE" sz="18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Sannik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Rain.Sannik@innove.ee; 7350560 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(tasemetööd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 	eksamid)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Haridust 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tõendavad dokumendid, kuld-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hõbemedalid: 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Maarja-Liisa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Kütt, </a:t>
            </a:r>
            <a:r>
              <a:rPr lang="et-EE" sz="1800" u="sng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Maarja-Liisa.Kytt@innove.ee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735 0525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Nõustamiskomisjon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 alates 01.09.2017 ei kuulu komisjoni koosseisu maa- või linnavalitsuse esindaja. </a:t>
            </a:r>
            <a:endParaRPr lang="et-EE" sz="2000" dirty="0" smtClean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pl-PL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Ave </a:t>
            </a:r>
            <a:r>
              <a:rPr lang="pl-PL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Szymanel, Ave.Szymanel@innove.ee; 735 0696</a:t>
            </a: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Õpilaskodu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a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lates 01.09.2017 kooskõlastab õpilase riiklikult toetatavale õpilaskodu kohale vastuvõtmise taotlusi Haridus-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Teadusministeerium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Tiiu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Rahuoja, Tiiu.Rahuoja@hm.ee; 735 0296</a:t>
            </a:r>
          </a:p>
        </p:txBody>
      </p:sp>
    </p:spTree>
    <p:extLst>
      <p:ext uri="{BB962C8B-B14F-4D97-AF65-F5344CB8AC3E}">
        <p14:creationId xmlns:p14="http://schemas.microsoft.com/office/powerpoint/2010/main" val="19914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395933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Teised hariduskorralduslikud ülesanded – kohalike omavalitsuste üksuste liit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Maakondlike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traditsiooniliste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haridusürituste korraldamisega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erinevate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piirkondlike haridusalaste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võrgustike töö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toetamisega seotud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tegevused,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piirkondlike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olümpiaadide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korraldamise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õpetajate </a:t>
            </a:r>
            <a:r>
              <a:rPr kumimoji="0" lang="et-EE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ühenduste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töö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koordineerimise toetamine.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Info: Signe </a:t>
            </a:r>
            <a:r>
              <a:rPr kumimoji="0" lang="et-E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Granström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Signe.Granström@hm.ee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; 735 0231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827361" y="1044005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Täpsustatud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on järelevalve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eesmärki: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tagada </a:t>
            </a: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põhi- ja </a:t>
            </a:r>
            <a:r>
              <a:rPr kumimoji="0" lang="et-EE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üldkeskhariduse</a:t>
            </a: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kättesaadavus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võrdsetel alustel juurdepääsetavus,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 ja kasvatuse korraldamise  kvaliteet ja tulemuslikkus.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Haridusjärelevalvet viib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läbi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üksnes Haridus- ja Teadusministeerium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Ei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kehtestata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temaatilise järelevalve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läbiviimise määrust.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480" y="305792"/>
            <a:ext cx="7891704" cy="396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Muudatused järelevalves alates 01.09.2017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4042" y="1578177"/>
            <a:ext cx="8099584" cy="512618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t-EE" b="1" dirty="0"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t-EE" sz="2800" b="1" dirty="0" smtClean="0">
              <a:latin typeface="Roboto Condensed" panose="02000000000000000000" pitchFamily="2" charset="0"/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r>
              <a:rPr lang="et-EE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HTM                            pidaja</a:t>
            </a:r>
          </a:p>
          <a:p>
            <a:pPr marL="0" indent="0" algn="ctr" eaLnBrk="1" hangingPunct="1">
              <a:buNone/>
              <a:defRPr/>
            </a:pPr>
            <a:endParaRPr lang="et-EE" sz="2800" b="1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egevus- või koolituslubadega seotud järelevalve</a:t>
            </a: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järelevalve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üksikküsimustes</a:t>
            </a: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emaatiline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järelevalve</a:t>
            </a:r>
          </a:p>
          <a:p>
            <a:pPr marL="0" indent="0" eaLnBrk="1" hangingPunct="1">
              <a:buNone/>
              <a:defRPr/>
            </a:pPr>
            <a:endParaRPr lang="et-EE" sz="2800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t-EE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2" name="Jaluse kohatäid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49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1211" indent="-281235">
              <a:spcBef>
                <a:spcPct val="20000"/>
              </a:spcBef>
              <a:buFont typeface="Arial" panose="020B0604020202020204" pitchFamily="34" charset="0"/>
              <a:buChar char="–"/>
              <a:defRPr sz="275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4941" indent="-224988">
              <a:spcBef>
                <a:spcPct val="20000"/>
              </a:spcBef>
              <a:buFont typeface="Arial" panose="020B0604020202020204" pitchFamily="34" charset="0"/>
              <a:buChar char="•"/>
              <a:defRPr sz="236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4917" indent="-224988">
              <a:spcBef>
                <a:spcPct val="20000"/>
              </a:spcBef>
              <a:buFont typeface="Arial" panose="020B0604020202020204" pitchFamily="34" charset="0"/>
              <a:buChar char="–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4893" indent="-224988">
              <a:spcBef>
                <a:spcPct val="20000"/>
              </a:spcBef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74869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24846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74822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24798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3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Hille Voolaid</a:t>
            </a:r>
          </a:p>
        </p:txBody>
      </p:sp>
      <p:sp>
        <p:nvSpPr>
          <p:cNvPr id="2" name="Ristkülik 1"/>
          <p:cNvSpPr/>
          <p:nvPr/>
        </p:nvSpPr>
        <p:spPr>
          <a:xfrm>
            <a:off x="1018236" y="1442493"/>
            <a:ext cx="2856103" cy="162960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62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Riiklik</a:t>
            </a:r>
          </a:p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362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</a:t>
            </a:r>
            <a:r>
              <a:rPr kumimoji="0" lang="et-EE" sz="2362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aldusjärelevalve</a:t>
            </a:r>
            <a:r>
              <a:rPr kumimoji="0" lang="et-EE" sz="2362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endParaRPr kumimoji="0" lang="et-EE" sz="23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175" name="Ristkülik 2"/>
          <p:cNvSpPr>
            <a:spLocks noChangeArrowheads="1"/>
          </p:cNvSpPr>
          <p:nvPr/>
        </p:nvSpPr>
        <p:spPr bwMode="auto">
          <a:xfrm>
            <a:off x="5027867" y="1842226"/>
            <a:ext cx="1796710" cy="8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altLang="et-EE" sz="236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Teenistuslik </a:t>
            </a:r>
          </a:p>
          <a:p>
            <a:pPr marL="0" marR="0" lvl="0" indent="0" algn="l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altLang="et-EE" sz="236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järelevalve </a:t>
            </a:r>
            <a:endParaRPr kumimoji="0" lang="et-EE" altLang="et-EE" sz="23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Allanool 3"/>
          <p:cNvSpPr/>
          <p:nvPr/>
        </p:nvSpPr>
        <p:spPr>
          <a:xfrm>
            <a:off x="2350688" y="3072097"/>
            <a:ext cx="476539" cy="964012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177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0928" y="539949"/>
            <a:ext cx="8302698" cy="674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75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50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Järelevalve korraldus</a:t>
            </a:r>
            <a:endParaRPr kumimoji="0" lang="en-US" altLang="et-E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1" name="Allanool 10"/>
          <p:cNvSpPr/>
          <p:nvPr/>
        </p:nvSpPr>
        <p:spPr>
          <a:xfrm>
            <a:off x="5918867" y="2995160"/>
            <a:ext cx="476539" cy="964012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177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2827227" y="2268141"/>
            <a:ext cx="497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4571777" y="1442493"/>
            <a:ext cx="3024336" cy="15526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Teenistuslik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järelevalve</a:t>
            </a: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611337" y="594877"/>
            <a:ext cx="5328592" cy="393954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3200" b="1" dirty="0" smtClean="0"/>
              <a:t>Suundumused </a:t>
            </a:r>
            <a:endParaRPr lang="et-EE" sz="3200" b="1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288" y="1332037"/>
            <a:ext cx="8064896" cy="4514401"/>
          </a:xfrm>
        </p:spPr>
        <p:txBody>
          <a:bodyPr/>
          <a:lstStyle/>
          <a:p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Tagada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kogukonnale (õpilased, vanemad, pidaja jne) </a:t>
            </a:r>
            <a:r>
              <a:rPr lang="et-EE" sz="20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informatsioon</a:t>
            </a:r>
            <a:r>
              <a:rPr lang="et-EE" sz="200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vajalike otsuste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tegemiseks,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tugineda tsentraalsetele infobaasidele. 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Üleminek </a:t>
            </a:r>
            <a:r>
              <a:rPr lang="et-EE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riskipõhisele hindamisele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järelevalve üks põhilisemaid ülesandeid on vähendada ja ennetada erineva tõsidusastmega riskide teket.</a:t>
            </a:r>
          </a:p>
          <a:p>
            <a:pPr marL="108000" indent="0">
              <a:buNone/>
            </a:pP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Haridus-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ja teadusministri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03.06.2014. a  käskkiri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nr 238„Üldhariduse välishindamise ülesanded, põhimõtted ja arendamise alused aastani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2020“,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https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://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www.hm.ee/sites/default/files/uldhariduse_valishindamise_ulesanded.pdf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buNone/>
            </a:pPr>
            <a:endParaRPr lang="et-EE" sz="2000" dirty="0" smtClean="0">
              <a:latin typeface="Cambria" panose="02040503050406030204" pitchFamily="18" charset="0"/>
            </a:endParaRPr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 smtClean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400" dirty="0">
                <a:latin typeface="Roboto Condensed" pitchFamily="18"/>
                <a:cs typeface="Times New Roman" pitchFamily="1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4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6564" y="899989"/>
            <a:ext cx="8064896" cy="4514401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endParaRPr lang="et-EE" sz="2400" dirty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 smtClean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400" dirty="0">
                <a:latin typeface="Roboto Condensed" pitchFamily="18"/>
                <a:cs typeface="Times New Roman" pitchFamily="18"/>
              </a:rPr>
              <a:t>	</a:t>
            </a:r>
          </a:p>
        </p:txBody>
      </p:sp>
      <p:sp>
        <p:nvSpPr>
          <p:cNvPr id="25" name="Ristkülik 24"/>
          <p:cNvSpPr/>
          <p:nvPr/>
        </p:nvSpPr>
        <p:spPr>
          <a:xfrm>
            <a:off x="352480" y="1443874"/>
            <a:ext cx="7584719" cy="1066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Probleemi ilmnemine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(risk või eeldatav risk) – andmed õpitulemustest, haridussilmast, kaebustest jm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istkülik 25"/>
          <p:cNvSpPr/>
          <p:nvPr/>
        </p:nvSpPr>
        <p:spPr>
          <a:xfrm>
            <a:off x="449881" y="2947274"/>
            <a:ext cx="7603672" cy="80962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Pidaja teavitamine, tähtaeg</a:t>
            </a: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(HTM teavitab, annab tähtaja puuduste kõrvaldamiseks)</a:t>
            </a:r>
          </a:p>
        </p:txBody>
      </p:sp>
      <p:sp>
        <p:nvSpPr>
          <p:cNvPr id="27" name="Ristkülik 26"/>
          <p:cNvSpPr/>
          <p:nvPr/>
        </p:nvSpPr>
        <p:spPr>
          <a:xfrm>
            <a:off x="401872" y="4441578"/>
            <a:ext cx="7554280" cy="4095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Pidajapoolne tagasiside </a:t>
            </a:r>
            <a:r>
              <a:rPr kumimoji="0" lang="et-EE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HTMi</a:t>
            </a:r>
            <a:endParaRPr kumimoji="0" lang="et-EE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Ristkülik 27"/>
          <p:cNvSpPr/>
          <p:nvPr/>
        </p:nvSpPr>
        <p:spPr>
          <a:xfrm>
            <a:off x="401871" y="5352364"/>
            <a:ext cx="2153682" cy="74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Tulemus hea, OK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9" name="Ristkülik 28"/>
          <p:cNvSpPr/>
          <p:nvPr/>
        </p:nvSpPr>
        <p:spPr>
          <a:xfrm>
            <a:off x="4688413" y="5079039"/>
            <a:ext cx="3267739" cy="4191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Tulemust ei ole</a:t>
            </a:r>
          </a:p>
        </p:txBody>
      </p:sp>
      <p:sp>
        <p:nvSpPr>
          <p:cNvPr id="30" name="Ristkülik 29"/>
          <p:cNvSpPr/>
          <p:nvPr/>
        </p:nvSpPr>
        <p:spPr>
          <a:xfrm>
            <a:off x="4634382" y="5866405"/>
            <a:ext cx="3375800" cy="77398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Mõjutusvahendid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sh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HTMi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järelevalve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6564" y="524960"/>
            <a:ext cx="8097765" cy="393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Riskipõhine järelevalve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</p:txBody>
      </p:sp>
      <p:sp>
        <p:nvSpPr>
          <p:cNvPr id="3" name="Allanool 2"/>
          <p:cNvSpPr/>
          <p:nvPr/>
        </p:nvSpPr>
        <p:spPr>
          <a:xfrm>
            <a:off x="3963130" y="2388714"/>
            <a:ext cx="484632" cy="646271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lanool 4"/>
          <p:cNvSpPr/>
          <p:nvPr/>
        </p:nvSpPr>
        <p:spPr>
          <a:xfrm>
            <a:off x="4009401" y="3802604"/>
            <a:ext cx="484632" cy="653578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lanool 5"/>
          <p:cNvSpPr/>
          <p:nvPr/>
        </p:nvSpPr>
        <p:spPr>
          <a:xfrm>
            <a:off x="1497788" y="4821456"/>
            <a:ext cx="478328" cy="63634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llanool 6"/>
          <p:cNvSpPr/>
          <p:nvPr/>
        </p:nvSpPr>
        <p:spPr>
          <a:xfrm>
            <a:off x="7387514" y="4600894"/>
            <a:ext cx="386667" cy="62285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lanool 7"/>
          <p:cNvSpPr/>
          <p:nvPr/>
        </p:nvSpPr>
        <p:spPr>
          <a:xfrm>
            <a:off x="7410790" y="5452435"/>
            <a:ext cx="413725" cy="600929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52479" y="564731"/>
            <a:ext cx="7891705" cy="396647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3200" b="1" dirty="0" smtClean="0"/>
              <a:t>Teenistuslik järelevalve</a:t>
            </a:r>
            <a:endParaRPr lang="et-EE" sz="3200" b="1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5884" y="1836093"/>
            <a:ext cx="7762277" cy="4514401"/>
          </a:xfrm>
        </p:spPr>
        <p:txBody>
          <a:bodyPr/>
          <a:lstStyle/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Alus: </a:t>
            </a:r>
            <a:r>
              <a:rPr lang="et-EE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kohaliku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omavalitsuse korralduse seaduse § 66¹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Eesmärk: 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valla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või linna ametiasutuste ja nende ametiisikute ning ametiasutuste hallatavate asutuste ja nende juhtide tegevuse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seaduslikkuse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ja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otstarbekuse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üle teostatav kontroll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itchFamily="18"/>
                <a:hlinkClick r:id="rId4"/>
              </a:rPr>
              <a:t>https://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itchFamily="18"/>
                <a:hlinkClick r:id="rId4"/>
              </a:rPr>
              <a:t>www.riigiteataja.ee/akt/123032015108#para66b1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dirty="0" smtClean="0">
              <a:latin typeface="Roboto Condensed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572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1620069"/>
            <a:ext cx="835292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õppeasutuste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nende pidajate tegevuse õiguspärasuse, kvaliteedi ja tulemuslikkuse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seiramine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järelevalve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planeerimine ja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läbiviimine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õppeasutuste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pidajate nõustamine ning teavitamine oma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teabenõuetele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märgukirjadele ja selgitustaotlustele vastamine ning kaebuste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lahendamine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info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koondamine ja analüüsimine õppeasutuste ja nende pidajate tegevuse seiramise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tulemuste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järelevalve tulemuste ning lahendatud kaebuste kohta oma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piirkonnas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Roboto Condensed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907481" y="251917"/>
            <a:ext cx="395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Ekspertide ülesanded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err="1" smtClean="0">
                <a:solidFill>
                  <a:schemeClr val="tx1"/>
                </a:solidFill>
              </a:rPr>
              <a:t>Education</a:t>
            </a:r>
            <a:r>
              <a:rPr lang="et-EE" sz="3200" b="1" dirty="0" smtClean="0">
                <a:solidFill>
                  <a:schemeClr val="tx1"/>
                </a:solidFill>
              </a:rPr>
              <a:t> and Training2020 </a:t>
            </a:r>
            <a:br>
              <a:rPr lang="et-EE" sz="3200" b="1" dirty="0" smtClean="0">
                <a:solidFill>
                  <a:schemeClr val="tx1"/>
                </a:solidFill>
              </a:rPr>
            </a:br>
            <a:r>
              <a:rPr lang="et-EE" sz="3200" b="1" dirty="0" smtClean="0">
                <a:solidFill>
                  <a:schemeClr val="tx1"/>
                </a:solidFill>
              </a:rPr>
              <a:t>EK üldhariduse töörühm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756221" cy="4953136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45" y="154787"/>
            <a:ext cx="1924663" cy="133175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4" y="1553355"/>
            <a:ext cx="7756221" cy="48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321" y="210911"/>
            <a:ext cx="6019497" cy="4964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Ekspertide paiknemine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755353" y="1260029"/>
            <a:ext cx="73448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Ida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(Jõhvi)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Ida-Virumaa: Anastassia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Vrabi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Anastassia.Vrabi@hm.ee;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Lääne-Virumaa: Marianne Kivimurd-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Tarelkina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Marianne.Kivimurd-Tarelkina@hm.ee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Lääne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(Pärnu)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Pärnu-, Saare-, Viljandimaa: Pille Vaiksaar, Pille.Vaiksaar@hm.ee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Põhja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(Tallinn)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Harjumaa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: Piret Hiisjärv, Piret.Hiisjarv@hm.ee;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Rapla-, Lääne-, Hiiu-, Järvamaa:  Kristina Johannes, Kristina.Johannes@hm.ee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Lõuna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(Tartu)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Tartu-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Jõgevamaa: Katrin Ohakas, Katrin.Ohakas@hm.ee;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Põlva-, Valga-, Võrumaa: Kaidi Maask, Kaidi.Maask@hm.ee </a:t>
            </a:r>
          </a:p>
        </p:txBody>
      </p:sp>
    </p:spTree>
    <p:extLst>
      <p:ext uri="{BB962C8B-B14F-4D97-AF65-F5344CB8AC3E}">
        <p14:creationId xmlns:p14="http://schemas.microsoft.com/office/powerpoint/2010/main" val="30929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812195" cy="1102723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Õpikäsituse muutumine: eesmärgid </a:t>
            </a:r>
            <a:r>
              <a:rPr lang="et-EE" sz="3200" b="1" dirty="0"/>
              <a:t>ja </a:t>
            </a:r>
            <a:r>
              <a:rPr lang="et-EE" sz="3200" b="1" dirty="0" smtClean="0"/>
              <a:t>sihid</a:t>
            </a:r>
            <a:endParaRPr lang="et-EE" sz="3200" b="1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" y="1321127"/>
            <a:ext cx="8044686" cy="46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0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2268141"/>
            <a:ext cx="7926796" cy="2304256"/>
          </a:xfrm>
        </p:spPr>
        <p:txBody>
          <a:bodyPr anchor="t" anchorCtr="1"/>
          <a:lstStyle/>
          <a:p>
            <a:pPr lvl="0" algn="ctr">
              <a:spcBef>
                <a:spcPts val="600"/>
              </a:spcBef>
              <a:buNone/>
            </a:pPr>
            <a:r>
              <a:rPr lang="et-EE" sz="2400" dirty="0" smtClean="0">
                <a:solidFill>
                  <a:schemeClr val="bg1"/>
                </a:solidFill>
              </a:rPr>
              <a:t>Õpetamises tuleb tugineda lapse </a:t>
            </a:r>
            <a:r>
              <a:rPr lang="et-EE" sz="2400" dirty="0">
                <a:solidFill>
                  <a:schemeClr val="bg1"/>
                </a:solidFill>
              </a:rPr>
              <a:t>vahetule elukogemusele kui lähtealusele </a:t>
            </a:r>
            <a:r>
              <a:rPr lang="et-EE" sz="2400" dirty="0" err="1">
                <a:solidFill>
                  <a:schemeClr val="bg1"/>
                </a:solidFill>
              </a:rPr>
              <a:t>järk-järgulisel</a:t>
            </a:r>
            <a:r>
              <a:rPr lang="et-EE" sz="2400" dirty="0">
                <a:solidFill>
                  <a:schemeClr val="bg1"/>
                </a:solidFill>
              </a:rPr>
              <a:t> sotsiaalse kogemuse elementide </a:t>
            </a:r>
            <a:r>
              <a:rPr lang="et-EE" sz="2400" dirty="0" smtClean="0">
                <a:solidFill>
                  <a:schemeClr val="bg1"/>
                </a:solidFill>
              </a:rPr>
              <a:t>omandamisel.</a:t>
            </a:r>
            <a:endParaRPr lang="et-EE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3385" y="3492277"/>
            <a:ext cx="6767955" cy="2952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Hilda Taba </a:t>
            </a:r>
            <a:r>
              <a:rPr kumimoji="0" lang="et-E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1932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Mida rohkem pääseb mõjule õpilase aktiivsus õppetöös, seda kauem kestab õppimise mõju</a:t>
            </a:r>
            <a:r>
              <a: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Johannes Käis 1935</a:t>
            </a:r>
            <a:r>
              <a:rPr kumimoji="0" lang="et-EE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t-EE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6" y="337784"/>
            <a:ext cx="1115548" cy="114242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4" y="395933"/>
            <a:ext cx="1895047" cy="10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Poliitikasoovitused EL liikmesriikidele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756221" cy="4953136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Õppimine ja õpetamine: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õ</a:t>
            </a:r>
            <a:r>
              <a:rPr lang="et-EE" sz="2000" dirty="0" smtClean="0"/>
              <a:t>ppekava keskmes on väärtused ja eri kultuuriruumid, religioonid ja uskumused;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k</a:t>
            </a:r>
            <a:r>
              <a:rPr lang="et-EE" sz="2000" dirty="0" smtClean="0"/>
              <a:t>odanikuhariduse teadvustamine;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ainevaldkondade </a:t>
            </a:r>
            <a:r>
              <a:rPr lang="et-EE" sz="2000" dirty="0" err="1" smtClean="0"/>
              <a:t>lõiming</a:t>
            </a:r>
            <a:r>
              <a:rPr lang="et-EE" sz="2000" dirty="0" smtClean="0"/>
              <a:t> kunsti ja kultuuri kaudu.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Õpetaja professionaalsus: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Erisustega arvestamine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Väärtushoiakute kujundamine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Kaasaegsed pedagoogilised lähenemised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Koolikultuur: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Demokraatia ja ühiskondlik kaasamine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Huvigruppide kaasamine.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Avatud teave ja tagasiside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53" y="5292477"/>
            <a:ext cx="1924663" cy="13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6" y="301322"/>
            <a:ext cx="7920880" cy="1262155"/>
          </a:xfrm>
        </p:spPr>
        <p:txBody>
          <a:bodyPr/>
          <a:lstStyle/>
          <a:p>
            <a:pPr marL="108000">
              <a:buNone/>
            </a:pPr>
            <a:r>
              <a:rPr lang="et-EE" sz="3200" b="1" dirty="0" err="1"/>
              <a:t>Education</a:t>
            </a:r>
            <a:r>
              <a:rPr lang="et-EE" sz="3200" b="1" dirty="0"/>
              <a:t> and </a:t>
            </a:r>
            <a:r>
              <a:rPr lang="et-EE" sz="3200" b="1" dirty="0" err="1"/>
              <a:t>Training</a:t>
            </a:r>
            <a:r>
              <a:rPr lang="et-EE" sz="3200" b="1" dirty="0"/>
              <a:t> 2020 </a:t>
            </a:r>
            <a:r>
              <a:rPr lang="et-EE" sz="3200" b="1" dirty="0" smtClean="0"/>
              <a:t>poliitikasoovitused: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332037"/>
            <a:ext cx="7756221" cy="514705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sz="2000" dirty="0" err="1"/>
              <a:t>Sise</a:t>
            </a:r>
            <a:r>
              <a:rPr lang="et-EE" sz="2000" dirty="0"/>
              <a:t>- ja </a:t>
            </a:r>
            <a:r>
              <a:rPr lang="et-EE" sz="2000" dirty="0" err="1"/>
              <a:t>välishindamise</a:t>
            </a:r>
            <a:r>
              <a:rPr lang="et-EE" sz="2000" dirty="0"/>
              <a:t> arendamine (märts 2017):</a:t>
            </a:r>
            <a:r>
              <a:rPr lang="et-EE" sz="2000" b="1" dirty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u="sng" dirty="0">
                <a:hlinkClick r:id="rId2"/>
              </a:rPr>
              <a:t>https://ec.europa.eu/education/sites/education/files/2017-school-development-quality-assurance_en.pdfhttps://ec.europa.eu/education/sites/education/files/2017-school-development-quality-assurance_en.pdf</a:t>
            </a:r>
            <a:endParaRPr lang="et-EE" sz="2000" u="sng" dirty="0"/>
          </a:p>
          <a:p>
            <a:pPr>
              <a:spcAft>
                <a:spcPts val="0"/>
              </a:spcAft>
            </a:pPr>
            <a:r>
              <a:rPr lang="et-EE" sz="2000" dirty="0" smtClean="0"/>
              <a:t>Õpilase arengu toetamine (aprill 2017):</a:t>
            </a:r>
            <a:r>
              <a:rPr lang="et-EE" sz="2000" b="1" dirty="0" smtClean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u="sng" dirty="0" smtClean="0">
                <a:hlinkClick r:id="rId3"/>
              </a:rPr>
              <a:t>https</a:t>
            </a:r>
            <a:r>
              <a:rPr lang="et-EE" sz="2000" u="sng" dirty="0">
                <a:hlinkClick r:id="rId3"/>
              </a:rPr>
              <a:t>://ec.europa.eu/education/sites/education/files/2017-learner-development-guiding-principles_en.pdf</a:t>
            </a:r>
            <a:r>
              <a:rPr lang="et-EE" sz="2000" dirty="0"/>
              <a:t> </a:t>
            </a:r>
            <a:endParaRPr lang="et-EE" sz="2000" dirty="0" smtClean="0"/>
          </a:p>
          <a:p>
            <a:pPr>
              <a:spcAft>
                <a:spcPts val="0"/>
              </a:spcAft>
            </a:pPr>
            <a:r>
              <a:rPr lang="et-EE" sz="2000" dirty="0" smtClean="0"/>
              <a:t>Õpetajate ja koolijuhtide professionaalne areng (september 2017):</a:t>
            </a:r>
            <a:r>
              <a:rPr lang="et-EE" sz="2000" b="1" dirty="0" smtClean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ec.europa.eu/education/sites/education/files/teachers-school-leaders-wg-0917_en.pdf</a:t>
            </a:r>
            <a:r>
              <a:rPr lang="et-EE" sz="2000" dirty="0" smtClean="0"/>
              <a:t>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t-EE" sz="2000" dirty="0" smtClean="0"/>
              <a:t>Ülevaade võtmepädevuste uuendamisest (mai 2017):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u="sng" dirty="0" smtClean="0">
                <a:hlinkClick r:id="rId5"/>
              </a:rPr>
              <a:t>http</a:t>
            </a:r>
            <a:r>
              <a:rPr lang="et-EE" sz="2000" u="sng" dirty="0">
                <a:hlinkClick r:id="rId5"/>
              </a:rPr>
              <a:t>://keycompetences2017.com/docs/Key_Competences_reforms_and_influence_of_Framework_Draft_Final_report_310517[3].</a:t>
            </a:r>
            <a:r>
              <a:rPr lang="et-EE" sz="2000" u="sng" dirty="0" smtClean="0">
                <a:hlinkClick r:id="rId5"/>
              </a:rPr>
              <a:t>pdf</a:t>
            </a:r>
            <a:endParaRPr lang="et-EE" sz="2000" u="sng" dirty="0" smtClean="0"/>
          </a:p>
          <a:p>
            <a:pPr marL="108000" indent="0">
              <a:buNone/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29738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>
                <a:solidFill>
                  <a:schemeClr val="tx1"/>
                </a:solidFill>
              </a:rPr>
              <a:t>K</a:t>
            </a:r>
            <a:r>
              <a:rPr lang="et-EE" sz="3200" b="1" dirty="0" smtClean="0">
                <a:solidFill>
                  <a:schemeClr val="tx1"/>
                </a:solidFill>
              </a:rPr>
              <a:t>ehalise</a:t>
            </a:r>
            <a:r>
              <a:rPr lang="et-EE" sz="3200" b="1" dirty="0" smtClean="0"/>
              <a:t> kasvatuse ainekavade analüüsi järeldused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828229" cy="5025144"/>
          </a:xfrm>
        </p:spPr>
        <p:txBody>
          <a:bodyPr/>
          <a:lstStyle/>
          <a:p>
            <a:pPr marL="108000" indent="0">
              <a:buNone/>
            </a:pPr>
            <a:r>
              <a:rPr lang="et-EE" sz="2000" dirty="0"/>
              <a:t>OECD, UNESCO, </a:t>
            </a:r>
            <a:r>
              <a:rPr lang="et-EE" sz="2000" dirty="0" smtClean="0"/>
              <a:t>ISCA: kehaline </a:t>
            </a:r>
            <a:r>
              <a:rPr lang="et-EE" sz="2000" dirty="0"/>
              <a:t>kasvatus on laiapõhjalist liikumisharidust andev </a:t>
            </a:r>
            <a:r>
              <a:rPr lang="et-EE" sz="2000" dirty="0" smtClean="0"/>
              <a:t>õppeaine</a:t>
            </a:r>
          </a:p>
          <a:p>
            <a:pPr marL="108000" indent="0">
              <a:buNone/>
            </a:pPr>
            <a:r>
              <a:rPr lang="et-EE" sz="2000" dirty="0" smtClean="0"/>
              <a:t>õppimise eesmärk </a:t>
            </a:r>
            <a:r>
              <a:rPr lang="et-EE" sz="2000" dirty="0" smtClean="0">
                <a:sym typeface="Wingdings" panose="05000000000000000000" pitchFamily="2" charset="2"/>
              </a:rPr>
              <a:t></a:t>
            </a:r>
            <a:r>
              <a:rPr lang="et-EE" sz="2000" dirty="0" smtClean="0"/>
              <a:t> liikumis</a:t>
            </a:r>
            <a:r>
              <a:rPr lang="et-EE" sz="2000" b="1" dirty="0" smtClean="0"/>
              <a:t>oskuste </a:t>
            </a:r>
            <a:r>
              <a:rPr lang="et-EE" sz="2000" dirty="0" smtClean="0"/>
              <a:t>kujundamine</a:t>
            </a:r>
          </a:p>
          <a:p>
            <a:pPr marL="108000" indent="0">
              <a:buNone/>
            </a:pPr>
            <a:r>
              <a:rPr lang="et-EE" sz="2000" dirty="0"/>
              <a:t>v</a:t>
            </a:r>
            <a:r>
              <a:rPr lang="et-EE" sz="2000" dirty="0" smtClean="0"/>
              <a:t>ahend </a:t>
            </a:r>
            <a:r>
              <a:rPr lang="et-EE" sz="2000" dirty="0" smtClean="0">
                <a:sym typeface="Wingdings" panose="05000000000000000000" pitchFamily="2" charset="2"/>
              </a:rPr>
              <a:t> </a:t>
            </a:r>
            <a:r>
              <a:rPr lang="et-EE" sz="2000" dirty="0">
                <a:sym typeface="Wingdings" panose="05000000000000000000" pitchFamily="2" charset="2"/>
              </a:rPr>
              <a:t>k</a:t>
            </a:r>
            <a:r>
              <a:rPr lang="et-EE" sz="2000" dirty="0" smtClean="0"/>
              <a:t>ehalise </a:t>
            </a:r>
            <a:r>
              <a:rPr lang="et-EE" sz="2000" dirty="0"/>
              <a:t>kasvatuse </a:t>
            </a:r>
            <a:r>
              <a:rPr lang="et-EE" sz="2000" dirty="0" smtClean="0"/>
              <a:t>ümberkujundamine nüüdisaegseks liikumisõpetuseks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/>
              <a:t>s</a:t>
            </a:r>
            <a:r>
              <a:rPr lang="et-EE" sz="2000" dirty="0" smtClean="0"/>
              <a:t>iht </a:t>
            </a:r>
            <a:r>
              <a:rPr lang="et-EE" sz="2000" dirty="0" smtClean="0">
                <a:sym typeface="Wingdings" panose="05000000000000000000" pitchFamily="2" charset="2"/>
              </a:rPr>
              <a:t> </a:t>
            </a:r>
            <a:r>
              <a:rPr lang="et-EE" sz="2000" dirty="0" smtClean="0"/>
              <a:t>omandatakse </a:t>
            </a:r>
            <a:r>
              <a:rPr lang="et-EE" sz="2000" dirty="0"/>
              <a:t>põhiteadmised ja -oskused iseseisvaks </a:t>
            </a:r>
            <a:r>
              <a:rPr lang="et-EE" sz="2000" dirty="0" smtClean="0"/>
              <a:t>	liikumisharrastuseks</a:t>
            </a:r>
            <a:r>
              <a:rPr lang="et-EE" sz="2000" dirty="0"/>
              <a:t>, </a:t>
            </a:r>
            <a:endParaRPr lang="et-EE" sz="2000" dirty="0" smtClean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	saadakse </a:t>
            </a:r>
            <a:r>
              <a:rPr lang="et-EE" sz="2000" dirty="0"/>
              <a:t>mitmekülgsed </a:t>
            </a:r>
            <a:r>
              <a:rPr lang="et-EE" sz="2000" dirty="0" smtClean="0"/>
              <a:t>liikumiskogemused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	ollakse motiveeritud </a:t>
            </a:r>
            <a:r>
              <a:rPr lang="et-EE" sz="2000" dirty="0"/>
              <a:t>olema regulaarselt kehaliselt </a:t>
            </a:r>
            <a:r>
              <a:rPr lang="et-EE" sz="2000" dirty="0" smtClean="0"/>
              <a:t>aktiivne.</a:t>
            </a:r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>
                <a:hlinkClick r:id="rId2"/>
              </a:rPr>
              <a:t>http://</a:t>
            </a:r>
            <a:r>
              <a:rPr lang="et-EE" sz="2000" dirty="0" smtClean="0">
                <a:hlinkClick r:id="rId2"/>
              </a:rPr>
              <a:t>www.isca-web.org/english/news/estoniadevelopingnewmovingvalueswithreformedphysicalactivityeducationinterviewwithmaretpihu</a:t>
            </a:r>
            <a:r>
              <a:rPr lang="et-EE" sz="2000" dirty="0" smtClean="0"/>
              <a:t> 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961" y="5546115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415" y="222217"/>
            <a:ext cx="7995769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Liikumisõpetus toetab õpilase terviklikku arengut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8" y="1066803"/>
            <a:ext cx="7740185" cy="5177241"/>
          </a:xfrm>
        </p:spPr>
        <p:txBody>
          <a:bodyPr/>
          <a:lstStyle/>
          <a:p>
            <a:pPr marL="107999" lvl="0" indent="0">
              <a:buNone/>
            </a:pPr>
            <a:endParaRPr lang="et-EE" sz="18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759" y="1086307"/>
            <a:ext cx="6019449" cy="53768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8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Ujumine </a:t>
            </a:r>
            <a:r>
              <a:rPr lang="et-EE" sz="3200" b="1" dirty="0" smtClean="0">
                <a:solidFill>
                  <a:schemeClr val="tx1"/>
                </a:solidFill>
              </a:rPr>
              <a:t>- </a:t>
            </a:r>
            <a:r>
              <a:rPr lang="et-EE" sz="3200" b="1" dirty="0">
                <a:solidFill>
                  <a:schemeClr val="tx1"/>
                </a:solidFill>
              </a:rPr>
              <a:t>oskus vees liikuda ja ellu jääda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0854" y="1165411"/>
            <a:ext cx="7943329" cy="5351202"/>
          </a:xfrm>
        </p:spPr>
        <p:txBody>
          <a:bodyPr/>
          <a:lstStyle/>
          <a:p>
            <a:pPr marL="107999" lvl="0" indent="0">
              <a:spcAft>
                <a:spcPts val="0"/>
              </a:spcAft>
              <a:buNone/>
            </a:pPr>
            <a:r>
              <a:rPr lang="et-EE" sz="1800" b="1" dirty="0" smtClean="0"/>
              <a:t>Ujumisoskust</a:t>
            </a:r>
            <a:r>
              <a:rPr lang="et-EE" sz="1800" dirty="0" smtClean="0"/>
              <a:t> </a:t>
            </a:r>
            <a:r>
              <a:rPr lang="et-EE" sz="1800" dirty="0"/>
              <a:t>tõendab sooritatud harjutuste kogum: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hüpata üle enda pea sügavusse vette;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ujuda 100 m rinnuli asendis;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sukelduda ja tuua käega veekogu põhjast ese;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puhata paigal asendeid vahetades 3 minutit;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ujuda 100 m selili asendis;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1800" b="1" dirty="0"/>
              <a:t>Tugitegevused</a:t>
            </a:r>
            <a:r>
              <a:rPr lang="et-EE" sz="1800" dirty="0"/>
              <a:t>: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koolitused õpetajatele ja treeneritele;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seminarid koolide direktoritele, </a:t>
            </a:r>
            <a:r>
              <a:rPr lang="et-EE" sz="1800" dirty="0" err="1"/>
              <a:t>KOVde</a:t>
            </a:r>
            <a:r>
              <a:rPr lang="et-EE" sz="1800" dirty="0"/>
              <a:t> haridusnõunikele, õpetajatele;  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raamatu „Õpime ujuma“ uus trükk;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infovoldikud lastevanematele.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Ajaplaan</a:t>
            </a:r>
            <a:r>
              <a:rPr lang="et-EE" sz="2000" dirty="0"/>
              <a:t>: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/>
              <a:t>Koolid uuendavad oma õppekavad hiljemalt 01.01.2018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Ujumisoskuse </a:t>
            </a:r>
            <a:r>
              <a:rPr lang="et-EE" sz="2000" dirty="0"/>
              <a:t>seire alates 2020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55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Matemaatika</a:t>
            </a:r>
            <a:r>
              <a:rPr lang="et-EE" sz="3200" b="1" dirty="0" smtClean="0"/>
              <a:t> ainekavade analüüsi järeldused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908101"/>
            <a:ext cx="7756221" cy="4298377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smtClean="0"/>
              <a:t>õppimise eesmärk </a:t>
            </a:r>
            <a:r>
              <a:rPr lang="et-EE" sz="2400" dirty="0" smtClean="0">
                <a:sym typeface="Wingdings" panose="05000000000000000000" pitchFamily="2" charset="2"/>
              </a:rPr>
              <a:t></a:t>
            </a:r>
            <a:r>
              <a:rPr lang="et-EE" sz="2400" dirty="0" smtClean="0"/>
              <a:t> </a:t>
            </a:r>
            <a:r>
              <a:rPr lang="et-EE" sz="2400" dirty="0"/>
              <a:t>matemaatilise kirjaoskuse </a:t>
            </a:r>
            <a:r>
              <a:rPr lang="et-EE" sz="2400" dirty="0" smtClean="0"/>
              <a:t>kujundamine</a:t>
            </a:r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r>
              <a:rPr lang="et-EE" sz="2400" dirty="0" smtClean="0"/>
              <a:t>PISA 2018 </a:t>
            </a:r>
            <a:r>
              <a:rPr lang="et-EE" sz="2400" dirty="0" smtClean="0">
                <a:sym typeface="Wingdings" panose="05000000000000000000" pitchFamily="2" charset="2"/>
              </a:rPr>
              <a:t>ja PISA 2021 t</a:t>
            </a:r>
            <a:r>
              <a:rPr lang="et-EE" sz="2400" dirty="0" smtClean="0"/>
              <a:t>estide arendus vastavuses </a:t>
            </a:r>
            <a:r>
              <a:rPr lang="et-EE" sz="2400" dirty="0"/>
              <a:t>nüüdisaegse </a:t>
            </a:r>
            <a:r>
              <a:rPr lang="et-EE" sz="2400" dirty="0" smtClean="0"/>
              <a:t>õpikäsitusega, sh </a:t>
            </a:r>
          </a:p>
          <a:p>
            <a:r>
              <a:rPr lang="et-EE" sz="2400" dirty="0" smtClean="0"/>
              <a:t>andmekasutamise oskus,</a:t>
            </a:r>
          </a:p>
          <a:p>
            <a:r>
              <a:rPr lang="et-EE" sz="2400" dirty="0" err="1" smtClean="0"/>
              <a:t>üldpädevuste</a:t>
            </a:r>
            <a:r>
              <a:rPr lang="et-EE" sz="2400" dirty="0" smtClean="0"/>
              <a:t> kujundamine,</a:t>
            </a:r>
          </a:p>
          <a:p>
            <a:r>
              <a:rPr lang="et-EE" sz="2400" dirty="0"/>
              <a:t>l</a:t>
            </a:r>
            <a:r>
              <a:rPr lang="et-EE" sz="2400" dirty="0" smtClean="0"/>
              <a:t>oov ja kriitiline mõtlemine.</a:t>
            </a:r>
          </a:p>
          <a:p>
            <a:pPr marL="108000" indent="0">
              <a:buNone/>
            </a:pP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45" y="5364485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M_esitlusslaid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0D36FE75B694408590B1AE1BF864B7" ma:contentTypeVersion="5" ma:contentTypeDescription="Loo uus dokument" ma:contentTypeScope="" ma:versionID="9723a2f32a771b9e0468b98c50ce971d">
  <xsd:schema xmlns:xsd="http://www.w3.org/2001/XMLSchema" xmlns:xs="http://www.w3.org/2001/XMLSchema" xmlns:p="http://schemas.microsoft.com/office/2006/metadata/properties" xmlns:ns2="a33bdd58-77f5-41ce-a388-59bb50180076" targetNamespace="http://schemas.microsoft.com/office/2006/metadata/properties" ma:root="true" ma:fieldsID="c73fed7038ce59e29c72754507566f27" ns2:_="">
    <xsd:import namespace="a33bdd58-77f5-41ce-a388-59bb5018007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bdd58-77f5-41ce-a388-59bb50180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Vihjeräsi jagamine" ma:internalName="SharingHintHash" ma:readOnly="true">
      <xsd:simpleType>
        <xsd:restriction base="dms:Text"/>
      </xsd:simpleType>
    </xsd:element>
    <xsd:element name="SharedWithDetails" ma:index="10" nillable="true" ma:displayName="Ühiskasutusse andmise üksikasjad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Viimane jagaj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Viimase jagamise aeg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DE0FA4-7670-4D85-985E-77E43098DD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81C5C-9A86-4A33-AAE3-6356B001C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bdd58-77f5-41ce-a388-59bb501800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A62BFD-97D8-4758-B342-02572E26AA07}">
  <ds:schemaRefs>
    <ds:schemaRef ds:uri="http://schemas.microsoft.com/office/infopath/2007/PartnerControls"/>
    <ds:schemaRef ds:uri="http://purl.org/dc/dcmitype/"/>
    <ds:schemaRef ds:uri="a33bdd58-77f5-41ce-a388-59bb50180076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1540</Words>
  <Application>Microsoft Office PowerPoint</Application>
  <PresentationFormat>Kohandatud</PresentationFormat>
  <Paragraphs>331</Paragraphs>
  <Slides>32</Slides>
  <Notes>21</Notes>
  <HiddenSlides>0</HiddenSlides>
  <MMClips>0</MMClips>
  <ScaleCrop>false</ScaleCrop>
  <HeadingPairs>
    <vt:vector size="6" baseType="variant">
      <vt:variant>
        <vt:lpstr>Kasutatud fondid</vt:lpstr>
      </vt:variant>
      <vt:variant>
        <vt:i4>13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32</vt:i4>
      </vt:variant>
    </vt:vector>
  </HeadingPairs>
  <TitlesOfParts>
    <vt:vector size="52" baseType="lpstr">
      <vt:lpstr>Microsoft YaHei</vt:lpstr>
      <vt:lpstr>ＭＳ Ｐゴシック</vt:lpstr>
      <vt:lpstr>Arial</vt:lpstr>
      <vt:lpstr>Arial Unicode MS</vt:lpstr>
      <vt:lpstr>Calibri</vt:lpstr>
      <vt:lpstr>Calibri Light</vt:lpstr>
      <vt:lpstr>Cambria</vt:lpstr>
      <vt:lpstr>Mangal</vt:lpstr>
      <vt:lpstr>Roboto Condensed</vt:lpstr>
      <vt:lpstr>StarSymbol</vt:lpstr>
      <vt:lpstr>Tahoma</vt:lpstr>
      <vt:lpstr>Times New Roman</vt:lpstr>
      <vt:lpstr>Wingdings</vt:lpstr>
      <vt:lpstr>Default</vt:lpstr>
      <vt:lpstr>2_Default</vt:lpstr>
      <vt:lpstr>KaM_esitlusslaidid</vt:lpstr>
      <vt:lpstr>Office'i kujundus</vt:lpstr>
      <vt:lpstr>1_Default</vt:lpstr>
      <vt:lpstr>4_Default</vt:lpstr>
      <vt:lpstr>3_Default</vt:lpstr>
      <vt:lpstr>Kerge sahmakas haridusmaastiku uuendustest  ehk õppimine ja õpetamine Eestis ja  vaade sellele Euroopast</vt:lpstr>
      <vt:lpstr>PowerPointi esitlus</vt:lpstr>
      <vt:lpstr>Education and Training2020  EK üldhariduse töörühm</vt:lpstr>
      <vt:lpstr>Poliitikasoovitused EL liikmesriikidele</vt:lpstr>
      <vt:lpstr>Education and Training 2020 poliitikasoovitused:</vt:lpstr>
      <vt:lpstr>Kehalise kasvatuse ainekavade analüüsi järeldused</vt:lpstr>
      <vt:lpstr>Liikumisõpetus toetab õpilase terviklikku arengut</vt:lpstr>
      <vt:lpstr>Ujumine - oskus vees liikuda ja ellu jääda</vt:lpstr>
      <vt:lpstr>Matemaatika ainekavade analüüsi järeldused</vt:lpstr>
      <vt:lpstr>Matemaatika õppimise arendamise vajadus</vt:lpstr>
      <vt:lpstr>Õppijakeskne õppekava igaühele: </vt:lpstr>
      <vt:lpstr>Olulisimad probleemid HEV õpilaste õppekorralduses ja muudatuste eesmärk</vt:lpstr>
      <vt:lpstr>Kavandatavad muudatused </vt:lpstr>
      <vt:lpstr>Õppekavade ülekoormatus</vt:lpstr>
      <vt:lpstr>Õppimise ja õpetamise koormuse vähendamine ehk õppekavaarendus terviklike osade kaupa</vt:lpstr>
      <vt:lpstr>Tegevusteks soovitud olukorra saavutamiseks</vt:lpstr>
      <vt:lpstr>Õpilase õpihuvi ja heaolu toetav õpikeskkond</vt:lpstr>
      <vt:lpstr>Hindamine on õppimist ja arengut toetav tagasiside</vt:lpstr>
      <vt:lpstr>Õppekavade rakendamine</vt:lpstr>
      <vt:lpstr>Kooli ja hariduse kvaliteedi hindamise keskmes on inimene ja uuendatud õpikäsitus</vt:lpstr>
      <vt:lpstr>Muudatused hariduskorralduses ja õppeasutuste järelevalves</vt:lpstr>
      <vt:lpstr>Hariduskorralduslikud ülesanded</vt:lpstr>
      <vt:lpstr>PowerPointi esitlus</vt:lpstr>
      <vt:lpstr>PowerPointi esitlus</vt:lpstr>
      <vt:lpstr>PowerPointi esitlus</vt:lpstr>
      <vt:lpstr>Suundumused </vt:lpstr>
      <vt:lpstr>PowerPointi esitlus</vt:lpstr>
      <vt:lpstr>Teenistuslik järelevalve</vt:lpstr>
      <vt:lpstr>PowerPointi esitlus</vt:lpstr>
      <vt:lpstr>PowerPointi esitlus</vt:lpstr>
      <vt:lpstr>Õpikäsituse muutumine: eesmärgid ja sihid</vt:lpstr>
      <vt:lpstr>Õpetamises tuleb tugineda lapse vahetule elukogemusele kui lähtealusele järk-järgulisel sotsiaalse kogemuse elementide omandamisel.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Pille Liblik</cp:lastModifiedBy>
  <cp:revision>425</cp:revision>
  <cp:lastPrinted>2017-09-27T07:54:00Z</cp:lastPrinted>
  <dcterms:created xsi:type="dcterms:W3CDTF">2013-12-29T20:00:13Z</dcterms:created>
  <dcterms:modified xsi:type="dcterms:W3CDTF">2017-10-01T12:26:39Z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0x010100DA0D36FE75B694408590B1AE1BF864B7</vt:lpwstr>
  </property>
</Properties>
</file>